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8" r:id="rId1"/>
    <p:sldMasterId id="2147483712" r:id="rId2"/>
  </p:sldMasterIdLst>
  <p:notesMasterIdLst>
    <p:notesMasterId r:id="rId78"/>
  </p:notesMasterIdLst>
  <p:sldIdLst>
    <p:sldId id="411" r:id="rId3"/>
    <p:sldId id="412" r:id="rId4"/>
    <p:sldId id="423" r:id="rId5"/>
    <p:sldId id="531" r:id="rId6"/>
    <p:sldId id="533" r:id="rId7"/>
    <p:sldId id="532" r:id="rId8"/>
    <p:sldId id="534" r:id="rId9"/>
    <p:sldId id="536" r:id="rId10"/>
    <p:sldId id="537" r:id="rId11"/>
    <p:sldId id="538" r:id="rId12"/>
    <p:sldId id="540" r:id="rId13"/>
    <p:sldId id="487" r:id="rId14"/>
    <p:sldId id="488" r:id="rId15"/>
    <p:sldId id="419" r:id="rId16"/>
    <p:sldId id="420" r:id="rId17"/>
    <p:sldId id="421" r:id="rId18"/>
    <p:sldId id="429" r:id="rId19"/>
    <p:sldId id="568" r:id="rId20"/>
    <p:sldId id="589" r:id="rId21"/>
    <p:sldId id="437" r:id="rId22"/>
    <p:sldId id="569" r:id="rId23"/>
    <p:sldId id="541" r:id="rId24"/>
    <p:sldId id="570" r:id="rId25"/>
    <p:sldId id="596" r:id="rId26"/>
    <p:sldId id="443" r:id="rId27"/>
    <p:sldId id="542" r:id="rId28"/>
    <p:sldId id="442" r:id="rId29"/>
    <p:sldId id="543" r:id="rId30"/>
    <p:sldId id="583" r:id="rId31"/>
    <p:sldId id="582" r:id="rId32"/>
    <p:sldId id="373" r:id="rId33"/>
    <p:sldId id="489" r:id="rId34"/>
    <p:sldId id="547" r:id="rId35"/>
    <p:sldId id="490" r:id="rId36"/>
    <p:sldId id="574" r:id="rId37"/>
    <p:sldId id="586" r:id="rId38"/>
    <p:sldId id="550" r:id="rId39"/>
    <p:sldId id="551" r:id="rId40"/>
    <p:sldId id="553" r:id="rId41"/>
    <p:sldId id="576" r:id="rId42"/>
    <p:sldId id="587" r:id="rId43"/>
    <p:sldId id="591" r:id="rId44"/>
    <p:sldId id="597" r:id="rId45"/>
    <p:sldId id="598" r:id="rId46"/>
    <p:sldId id="554" r:id="rId47"/>
    <p:sldId id="557" r:id="rId48"/>
    <p:sldId id="556" r:id="rId49"/>
    <p:sldId id="577" r:id="rId50"/>
    <p:sldId id="588" r:id="rId51"/>
    <p:sldId id="592" r:id="rId52"/>
    <p:sldId id="510" r:id="rId53"/>
    <p:sldId id="511" r:id="rId54"/>
    <p:sldId id="559" r:id="rId55"/>
    <p:sldId id="560" r:id="rId56"/>
    <p:sldId id="585" r:id="rId57"/>
    <p:sldId id="584" r:id="rId58"/>
    <p:sldId id="590" r:id="rId59"/>
    <p:sldId id="594" r:id="rId60"/>
    <p:sldId id="595" r:id="rId61"/>
    <p:sldId id="562" r:id="rId62"/>
    <p:sldId id="563" r:id="rId63"/>
    <p:sldId id="579" r:id="rId64"/>
    <p:sldId id="593" r:id="rId65"/>
    <p:sldId id="565" r:id="rId66"/>
    <p:sldId id="564" r:id="rId67"/>
    <p:sldId id="566" r:id="rId68"/>
    <p:sldId id="519" r:id="rId69"/>
    <p:sldId id="520" r:id="rId70"/>
    <p:sldId id="521" r:id="rId71"/>
    <p:sldId id="567" r:id="rId72"/>
    <p:sldId id="581" r:id="rId73"/>
    <p:sldId id="544" r:id="rId74"/>
    <p:sldId id="545" r:id="rId75"/>
    <p:sldId id="546" r:id="rId76"/>
    <p:sldId id="402" r:id="rId77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0" autoAdjust="0"/>
    <p:restoredTop sz="94660"/>
  </p:normalViewPr>
  <p:slideViewPr>
    <p:cSldViewPr showGuides="1">
      <p:cViewPr>
        <p:scale>
          <a:sx n="100" d="100"/>
          <a:sy n="100" d="100"/>
        </p:scale>
        <p:origin x="-58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240AA-716A-4E11-9E78-5F4A2498BAA3}" type="datetimeFigureOut">
              <a:rPr lang="ko-KR" altLang="en-US" smtClean="0"/>
              <a:pPr/>
              <a:t>2014-07-28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F63CD-2645-49E9-AA54-10235E99096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6348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C2D60-2F62-4613-91E4-38C9589B0DCF}" type="slidenum">
              <a:rPr lang="ko-KR" altLang="en-US" smtClean="0"/>
              <a:pPr>
                <a:defRPr/>
              </a:pPr>
              <a:t>1</a:t>
            </a:fld>
            <a:endParaRPr lang="ko-KR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C2D60-2F62-4613-91E4-38C9589B0DCF}" type="slidenum">
              <a:rPr lang="ko-KR" altLang="en-US" smtClean="0"/>
              <a:pPr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091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7F63CD-2645-49E9-AA54-10235E99096D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668AFE-88C0-45D4-977B-1CE59B4BBA5C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4DB81-9BC5-4CD0-B105-BF3DCEB83181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F0B4A6-FCEE-4910-A8DB-84D9C25C93E2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제목 및 내용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50" descr="standard copy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내용 개체 틀 2"/>
          <p:cNvSpPr>
            <a:spLocks noGrp="1"/>
          </p:cNvSpPr>
          <p:nvPr>
            <p:ph idx="1"/>
          </p:nvPr>
        </p:nvSpPr>
        <p:spPr>
          <a:xfrm>
            <a:off x="2928926" y="642918"/>
            <a:ext cx="5972188" cy="5483245"/>
          </a:xfrm>
          <a:prstGeom prst="rect">
            <a:avLst/>
          </a:prstGeom>
        </p:spPr>
        <p:txBody>
          <a:bodyPr/>
          <a:lstStyle>
            <a:lvl1pPr>
              <a:buFontTx/>
              <a:buBlip>
                <a:blip r:embed="rId3"/>
              </a:buBlip>
              <a:defRPr sz="2400" b="1">
                <a:solidFill>
                  <a:srgbClr val="002060"/>
                </a:solidFill>
              </a:defRPr>
            </a:lvl1pPr>
            <a:lvl2pPr marL="533400" indent="-266700">
              <a:buFontTx/>
              <a:buBlip>
                <a:blip r:embed="rId4"/>
              </a:buBlip>
              <a:defRPr sz="2000" b="1">
                <a:solidFill>
                  <a:srgbClr val="9900CC"/>
                </a:solidFill>
              </a:defRPr>
            </a:lvl2pPr>
            <a:lvl3pPr marL="723900" indent="-190500">
              <a:buFont typeface="맑은 고딕" pitchFamily="50" charset="-127"/>
              <a:buChar char="–"/>
              <a:defRPr sz="1600" b="1"/>
            </a:lvl3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13"/>
          </p:nvPr>
        </p:nvSpPr>
        <p:spPr>
          <a:xfrm>
            <a:off x="214282" y="4214822"/>
            <a:ext cx="2428861" cy="571500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buNone/>
              <a:defRPr sz="3200" b="1">
                <a:solidFill>
                  <a:srgbClr val="0033CC"/>
                </a:solidFill>
                <a:effectLst/>
                <a:latin typeface="HY헤드라인M" pitchFamily="18" charset="-127"/>
                <a:ea typeface="HY헤드라인M" pitchFamily="18" charset="-127"/>
              </a:defRPr>
            </a:lvl1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그림 50" descr="standard copy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831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캡션 있는 그림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캡션 있는 그림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1AEA37-0E53-49C8-8230-75BCF598B80B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50" descr="standard copy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내용 개체 틀 2"/>
          <p:cNvSpPr>
            <a:spLocks noGrp="1"/>
          </p:cNvSpPr>
          <p:nvPr>
            <p:ph idx="1"/>
          </p:nvPr>
        </p:nvSpPr>
        <p:spPr>
          <a:xfrm>
            <a:off x="2928926" y="642918"/>
            <a:ext cx="5972188" cy="5483245"/>
          </a:xfrm>
          <a:prstGeom prst="rect">
            <a:avLst/>
          </a:prstGeom>
        </p:spPr>
        <p:txBody>
          <a:bodyPr/>
          <a:lstStyle>
            <a:lvl1pPr>
              <a:buFontTx/>
              <a:buBlip>
                <a:blip r:embed="rId3"/>
              </a:buBlip>
              <a:defRPr sz="2400" b="1">
                <a:solidFill>
                  <a:srgbClr val="002060"/>
                </a:solidFill>
              </a:defRPr>
            </a:lvl1pPr>
            <a:lvl2pPr marL="533400" indent="-266700">
              <a:buFontTx/>
              <a:buBlip>
                <a:blip r:embed="rId4"/>
              </a:buBlip>
              <a:defRPr sz="2000" b="1">
                <a:solidFill>
                  <a:srgbClr val="9900CC"/>
                </a:solidFill>
              </a:defRPr>
            </a:lvl2pPr>
            <a:lvl3pPr marL="723900" indent="-190500">
              <a:buFont typeface="맑은 고딕" pitchFamily="50" charset="-127"/>
              <a:buChar char="–"/>
              <a:defRPr sz="1600" b="1"/>
            </a:lvl3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13"/>
          </p:nvPr>
        </p:nvSpPr>
        <p:spPr>
          <a:xfrm>
            <a:off x="214282" y="4214822"/>
            <a:ext cx="2428861" cy="571500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buNone/>
              <a:defRPr sz="3200" b="1">
                <a:solidFill>
                  <a:srgbClr val="0033CC"/>
                </a:solidFill>
                <a:effectLst/>
                <a:latin typeface="HY헤드라인M" pitchFamily="18" charset="-127"/>
                <a:ea typeface="HY헤드라인M" pitchFamily="18" charset="-127"/>
              </a:defRPr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831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1805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42F3A1-6F05-41D0-A6A8-0DAD8A9C46A1}" type="slidenum">
              <a:rPr lang="en-US" altLang="ko-KR" smtClean="0"/>
              <a:pPr>
                <a:defRPr/>
              </a:pPr>
              <a:t>‹#›</a:t>
            </a:fld>
            <a:endParaRPr lang="en-US" altLang="ko-KR" sz="1200" dirty="0"/>
          </a:p>
        </p:txBody>
      </p:sp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5145438"/>
          </a:xfrm>
          <a:prstGeom prst="rect">
            <a:avLst/>
          </a:prstGeom>
        </p:spPr>
        <p:txBody>
          <a:bodyPr/>
          <a:lstStyle>
            <a:lvl1pPr>
              <a:defRPr sz="2000" b="0">
                <a:latin typeface="HY헤드라인M" pitchFamily="18" charset="-127"/>
                <a:ea typeface="HY헤드라인M" pitchFamily="18" charset="-127"/>
              </a:defRPr>
            </a:lvl1pPr>
            <a:lvl2pPr>
              <a:defRPr sz="1800" b="0">
                <a:latin typeface="HY헤드라인M" pitchFamily="18" charset="-127"/>
                <a:ea typeface="HY헤드라인M" pitchFamily="18" charset="-127"/>
              </a:defRPr>
            </a:lvl2pPr>
            <a:lvl3pPr>
              <a:defRPr sz="1600" b="0">
                <a:latin typeface="HY헤드라인M" pitchFamily="18" charset="-127"/>
                <a:ea typeface="HY헤드라인M" pitchFamily="18" charset="-127"/>
              </a:defRPr>
            </a:lvl3pPr>
            <a:lvl4pPr>
              <a:defRPr sz="1600" b="0">
                <a:latin typeface="HY헤드라인M" pitchFamily="18" charset="-127"/>
                <a:ea typeface="HY헤드라인M" pitchFamily="18" charset="-127"/>
              </a:defRPr>
            </a:lvl4pPr>
            <a:lvl5pPr>
              <a:defRPr sz="1600" b="0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21148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668AFE-88C0-45D4-977B-1CE59B4BBA5C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795F2E-10CD-4F9B-A63E-9DBCA17271E8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74FB5-DCB1-4780-BDB9-5CDE8DBF76DB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795F2E-10CD-4F9B-A63E-9DBCA17271E8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B987D-EDD2-4719-8553-1D1A26F43941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FBB788-56C6-4777-B5A6-3237EC689EC9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DD2CC-175B-4CEB-ABD5-18671C39A02F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B1EB8-513F-4760-BDC0-C38127F036BD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89B73A4-93B1-49BF-892E-BD27678AC4F5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그림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4DB81-9BC5-4CD0-B105-BF3DCEB83181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F0B4A6-FCEE-4910-A8DB-84D9C25C93E2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제목 및 내용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50" descr="standard copy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내용 개체 틀 2"/>
          <p:cNvSpPr>
            <a:spLocks noGrp="1"/>
          </p:cNvSpPr>
          <p:nvPr>
            <p:ph idx="1"/>
          </p:nvPr>
        </p:nvSpPr>
        <p:spPr>
          <a:xfrm>
            <a:off x="2928926" y="642918"/>
            <a:ext cx="5972188" cy="5483245"/>
          </a:xfrm>
          <a:prstGeom prst="rect">
            <a:avLst/>
          </a:prstGeom>
        </p:spPr>
        <p:txBody>
          <a:bodyPr/>
          <a:lstStyle>
            <a:lvl1pPr>
              <a:buFontTx/>
              <a:buBlip>
                <a:blip r:embed="rId3"/>
              </a:buBlip>
              <a:defRPr sz="2400" b="1">
                <a:solidFill>
                  <a:srgbClr val="002060"/>
                </a:solidFill>
              </a:defRPr>
            </a:lvl1pPr>
            <a:lvl2pPr marL="533400" indent="-266700">
              <a:buFontTx/>
              <a:buBlip>
                <a:blip r:embed="rId4"/>
              </a:buBlip>
              <a:defRPr sz="2000" b="1">
                <a:solidFill>
                  <a:srgbClr val="9900CC"/>
                </a:solidFill>
              </a:defRPr>
            </a:lvl2pPr>
            <a:lvl3pPr marL="723900" indent="-190500">
              <a:buFont typeface="맑은 고딕" pitchFamily="50" charset="-127"/>
              <a:buChar char="–"/>
              <a:defRPr sz="1600" b="1"/>
            </a:lvl3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13"/>
          </p:nvPr>
        </p:nvSpPr>
        <p:spPr>
          <a:xfrm>
            <a:off x="214282" y="4214822"/>
            <a:ext cx="2428861" cy="571500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buNone/>
              <a:defRPr sz="3200" b="1">
                <a:solidFill>
                  <a:srgbClr val="0033CC"/>
                </a:solidFill>
                <a:effectLst/>
                <a:latin typeface="HY헤드라인M" pitchFamily="18" charset="-127"/>
                <a:ea typeface="HY헤드라인M" pitchFamily="18" charset="-127"/>
              </a:defRPr>
            </a:lvl1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그림 50" descr="standard copy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831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1805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42F3A1-6F05-41D0-A6A8-0DAD8A9C46A1}" type="slidenum">
              <a:rPr lang="en-US" altLang="ko-KR" smtClean="0"/>
              <a:pPr>
                <a:defRPr/>
              </a:pPr>
              <a:t>‹#›</a:t>
            </a:fld>
            <a:endParaRPr lang="en-US" altLang="ko-KR" sz="1200" dirty="0"/>
          </a:p>
        </p:txBody>
      </p:sp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5145438"/>
          </a:xfrm>
          <a:prstGeom prst="rect">
            <a:avLst/>
          </a:prstGeom>
        </p:spPr>
        <p:txBody>
          <a:bodyPr/>
          <a:lstStyle>
            <a:lvl1pPr>
              <a:defRPr sz="2000" b="0">
                <a:latin typeface="HY헤드라인M" pitchFamily="18" charset="-127"/>
                <a:ea typeface="HY헤드라인M" pitchFamily="18" charset="-127"/>
              </a:defRPr>
            </a:lvl1pPr>
            <a:lvl2pPr>
              <a:defRPr sz="1800" b="0">
                <a:latin typeface="HY헤드라인M" pitchFamily="18" charset="-127"/>
                <a:ea typeface="HY헤드라인M" pitchFamily="18" charset="-127"/>
              </a:defRPr>
            </a:lvl2pPr>
            <a:lvl3pPr>
              <a:defRPr sz="1600" b="0">
                <a:latin typeface="HY헤드라인M" pitchFamily="18" charset="-127"/>
                <a:ea typeface="HY헤드라인M" pitchFamily="18" charset="-127"/>
              </a:defRPr>
            </a:lvl3pPr>
            <a:lvl4pPr>
              <a:defRPr sz="1600" b="0">
                <a:latin typeface="HY헤드라인M" pitchFamily="18" charset="-127"/>
                <a:ea typeface="HY헤드라인M" pitchFamily="18" charset="-127"/>
              </a:defRPr>
            </a:lvl4pPr>
            <a:lvl5pPr>
              <a:defRPr sz="1600" b="0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21148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74FB5-DCB1-4780-BDB9-5CDE8DBF76DB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B987D-EDD2-4719-8553-1D1A26F43941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FBB788-56C6-4777-B5A6-3237EC689EC9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DD2CC-175B-4CEB-ABD5-18671C39A02F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B1EB8-513F-4760-BDC0-C38127F036BD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89B73A4-93B1-49BF-892E-BD27678AC4F5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8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693" r:id="rId14"/>
    <p:sldLayoutId id="2147483696" r:id="rId15"/>
    <p:sldLayoutId id="2147483697" r:id="rId16"/>
  </p:sldLayoutIdLst>
  <p:hf hdr="0" ftr="0" dt="0"/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2014-07-28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hdr="0" ftr="0" dt="0"/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type="ctrTitle"/>
          </p:nvPr>
        </p:nvSpPr>
        <p:spPr bwMode="auto">
          <a:xfrm>
            <a:off x="323528" y="764704"/>
            <a:ext cx="8496944" cy="226133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ko-KR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4400" b="1" kern="800" dirty="0" smtClean="0">
                <a:latin typeface="HY헤드라인M" pitchFamily="18" charset="-127"/>
                <a:ea typeface="HY헤드라인M" pitchFamily="18" charset="-127"/>
              </a:rPr>
              <a:t>의료기관의  개인정보 보호  </a:t>
            </a:r>
            <a:r>
              <a:rPr lang="en-US" altLang="ko-KR" sz="4000" b="1" kern="800" dirty="0" smtClean="0">
                <a:latin typeface="HY헤드라인M" pitchFamily="18" charset="-127"/>
                <a:ea typeface="HY헤드라인M" pitchFamily="18" charset="-127"/>
              </a:rPr>
              <a:t/>
            </a:r>
            <a:br>
              <a:rPr lang="en-US" altLang="ko-KR" sz="4000" b="1" kern="800" dirty="0" smtClean="0">
                <a:latin typeface="HY헤드라인M" pitchFamily="18" charset="-127"/>
                <a:ea typeface="HY헤드라인M" pitchFamily="18" charset="-127"/>
              </a:rPr>
            </a:br>
            <a:r>
              <a:rPr lang="ko-KR" altLang="en-US" sz="22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7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『</a:t>
            </a:r>
            <a:r>
              <a:rPr lang="ko-KR" altLang="en-US" sz="27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의료기관 개인정보보호 가이드라인</a:t>
            </a:r>
            <a:r>
              <a:rPr lang="en-US" altLang="ko-KR" sz="27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』</a:t>
            </a:r>
            <a:r>
              <a:rPr lang="ko-KR" altLang="en-US" sz="27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중심</a:t>
            </a:r>
            <a:r>
              <a:rPr lang="en-US" altLang="ko-KR" sz="2700" b="1" kern="800" dirty="0" smtClean="0"/>
              <a:t/>
            </a:r>
            <a:br>
              <a:rPr lang="en-US" altLang="ko-KR" sz="2700" b="1" kern="800" dirty="0" smtClean="0"/>
            </a:br>
            <a:endParaRPr lang="ko-KR" altLang="en-US" sz="2700" b="1" kern="800" dirty="0"/>
          </a:p>
        </p:txBody>
      </p:sp>
      <p:sp>
        <p:nvSpPr>
          <p:cNvPr id="5" name="직사각형 4"/>
          <p:cNvSpPr/>
          <p:nvPr/>
        </p:nvSpPr>
        <p:spPr>
          <a:xfrm>
            <a:off x="3860105" y="3831431"/>
            <a:ext cx="15953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Y그래픽" pitchFamily="18" charset="-127"/>
                <a:ea typeface="HY그래픽" pitchFamily="18" charset="-127"/>
              </a:rPr>
              <a:t>2014. 04. </a:t>
            </a:r>
            <a:endParaRPr lang="en-US" altLang="ko-KR" sz="2400" b="1" dirty="0">
              <a:solidFill>
                <a:schemeClr val="tx1">
                  <a:lumMod val="95000"/>
                  <a:lumOff val="5000"/>
                </a:schemeClr>
              </a:solidFill>
              <a:latin typeface="HY그래픽" pitchFamily="18" charset="-127"/>
              <a:ea typeface="HY그래픽" pitchFamily="18" charset="-127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4947" y="6021288"/>
            <a:ext cx="198022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8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161163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3191967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현행법 제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24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 제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1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항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44962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10</a:t>
            </a:fld>
            <a:endParaRPr lang="ko-KR" alt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주민번호 수집 법정주의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법 개정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643759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689796"/>
            <a:ext cx="8593137" cy="254751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3284984"/>
            <a:ext cx="3768924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개정법 제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24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조의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 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제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1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항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2" name="Rectangle 5"/>
          <p:cNvSpPr txBox="1">
            <a:spLocks noChangeArrowheads="1"/>
          </p:cNvSpPr>
          <p:nvPr/>
        </p:nvSpPr>
        <p:spPr bwMode="auto">
          <a:xfrm>
            <a:off x="755576" y="3933344"/>
            <a:ext cx="828092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endParaRPr lang="ko-KR" altLang="en-US" sz="2000" dirty="0" smtClean="0"/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내용 개체 틀 29"/>
          <p:cNvSpPr>
            <a:spLocks noGrp="1"/>
          </p:cNvSpPr>
          <p:nvPr>
            <p:ph idx="1"/>
          </p:nvPr>
        </p:nvSpPr>
        <p:spPr>
          <a:xfrm>
            <a:off x="457200" y="1714489"/>
            <a:ext cx="8229600" cy="1214445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sz="2800" dirty="0" smtClean="0"/>
              <a:t>정보주체로부터 별도 동의를 받은 경우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법령에서 구체적으로 주민등록번호 처리를 </a:t>
            </a:r>
            <a:r>
              <a:rPr lang="ko-KR" altLang="en-US" sz="2800" dirty="0" err="1" smtClean="0"/>
              <a:t>요구ㆍ허용한</a:t>
            </a:r>
            <a:r>
              <a:rPr lang="ko-KR" altLang="en-US" sz="2800" dirty="0" smtClean="0"/>
              <a:t> 경우</a:t>
            </a:r>
          </a:p>
          <a:p>
            <a:endParaRPr lang="ko-KR" altLang="en-US" dirty="0"/>
          </a:p>
        </p:txBody>
      </p:sp>
      <p:sp>
        <p:nvSpPr>
          <p:cNvPr id="31" name="내용 개체 틀 29"/>
          <p:cNvSpPr txBox="1">
            <a:spLocks/>
          </p:cNvSpPr>
          <p:nvPr/>
        </p:nvSpPr>
        <p:spPr>
          <a:xfrm>
            <a:off x="457200" y="3929066"/>
            <a:ext cx="8229600" cy="2286016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800" dirty="0" smtClean="0"/>
              <a:t>법령에서 구체적으로 주민등록번호 처리를 </a:t>
            </a:r>
            <a:r>
              <a:rPr lang="ko-KR" altLang="en-US" sz="2800" dirty="0" err="1" smtClean="0"/>
              <a:t>요구ㆍ허용한</a:t>
            </a:r>
            <a:r>
              <a:rPr lang="ko-KR" altLang="en-US" sz="2800" dirty="0" smtClean="0"/>
              <a:t> 경우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800" dirty="0" smtClean="0"/>
              <a:t>정보주체 </a:t>
            </a:r>
            <a:r>
              <a:rPr lang="ko-KR" altLang="en-US" sz="2800" dirty="0" err="1" smtClean="0"/>
              <a:t>또는제</a:t>
            </a:r>
            <a:r>
              <a:rPr lang="en-US" altLang="ko-KR" sz="2800" dirty="0" smtClean="0"/>
              <a:t>3</a:t>
            </a:r>
            <a:r>
              <a:rPr lang="ko-KR" altLang="en-US" sz="2800" dirty="0" smtClean="0"/>
              <a:t>자의 급박한 생명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신체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재산ㆍ이익을</a:t>
            </a:r>
            <a:r>
              <a:rPr lang="ko-KR" altLang="en-US" sz="2800" dirty="0" smtClean="0"/>
              <a:t> 위해 명백히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800" dirty="0" smtClean="0"/>
              <a:t>	</a:t>
            </a:r>
            <a:r>
              <a:rPr lang="ko-KR" altLang="en-US" sz="2800" dirty="0" smtClean="0"/>
              <a:t>필요하다고 인정되는 경우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800" dirty="0" smtClean="0"/>
              <a:t>기타 이에 준하는 경우로서 </a:t>
            </a:r>
            <a:r>
              <a:rPr lang="ko-KR" altLang="en-US" sz="2800" dirty="0" err="1" smtClean="0"/>
              <a:t>안정행정부령으로</a:t>
            </a:r>
            <a:r>
              <a:rPr lang="ko-KR" altLang="en-US" sz="2800" dirty="0" smtClean="0"/>
              <a:t> 정하는 경우</a:t>
            </a:r>
            <a:endParaRPr lang="en-US" altLang="ko-KR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altLang="ko-KR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Blip>
                <a:blip r:embed="rId5"/>
              </a:buBlip>
            </a:pPr>
            <a:r>
              <a:rPr lang="ko-KR" altLang="en-US" sz="2800" b="1" dirty="0" smtClean="0">
                <a:solidFill>
                  <a:srgbClr val="0000FF"/>
                </a:solidFill>
              </a:rPr>
              <a:t>기 보유 주민번호 중 법령상 근거가 없는 경우 법 시행 후 </a:t>
            </a:r>
            <a:r>
              <a:rPr lang="en-US" altLang="ko-KR" sz="2800" b="1" dirty="0" smtClean="0">
                <a:solidFill>
                  <a:srgbClr val="0000FF"/>
                </a:solidFill>
              </a:rPr>
              <a:t>2</a:t>
            </a:r>
            <a:r>
              <a:rPr lang="ko-KR" altLang="en-US" sz="2800" b="1" dirty="0" smtClean="0">
                <a:solidFill>
                  <a:srgbClr val="0000FF"/>
                </a:solidFill>
              </a:rPr>
              <a:t>년 이내 파기</a:t>
            </a:r>
          </a:p>
        </p:txBody>
      </p:sp>
    </p:spTree>
    <p:extLst>
      <p:ext uri="{BB962C8B-B14F-4D97-AF65-F5344CB8AC3E}">
        <p14:creationId xmlns:p14="http://schemas.microsoft.com/office/powerpoint/2010/main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9"/>
            <a:ext cx="8582025" cy="937592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89155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현행법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968898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11</a:t>
            </a:fld>
            <a:endParaRPr lang="ko-KR" alt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과징금 및 징계권고 제도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1" lang="ko-KR" altLang="en-US" sz="41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법 개정</a:t>
            </a:r>
            <a:r>
              <a:rPr kumimoji="1" lang="en-US" altLang="ko-KR" sz="41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067695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113732"/>
            <a:ext cx="8593137" cy="254751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2708920"/>
            <a:ext cx="4849044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개정법 제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34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조의 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2, 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제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76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제</a:t>
              </a:r>
              <a:r>
                <a:rPr kumimoji="0" lang="en-US" altLang="ko-KR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65</a:t>
              </a: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내용 개체 틀 28"/>
          <p:cNvSpPr>
            <a:spLocks noGrp="1"/>
          </p:cNvSpPr>
          <p:nvPr>
            <p:ph idx="1"/>
          </p:nvPr>
        </p:nvSpPr>
        <p:spPr>
          <a:xfrm>
            <a:off x="457200" y="3286125"/>
            <a:ext cx="8401080" cy="2643206"/>
          </a:xfrm>
        </p:spPr>
        <p:txBody>
          <a:bodyPr>
            <a:normAutofit/>
          </a:bodyPr>
          <a:lstStyle/>
          <a:p>
            <a:r>
              <a:rPr lang="ko-KR" altLang="en-US" sz="1800" dirty="0" smtClean="0"/>
              <a:t>주민등록번호 분실</a:t>
            </a:r>
            <a:r>
              <a:rPr lang="en-US" altLang="ko-KR" sz="1800" dirty="0" smtClean="0"/>
              <a:t> · </a:t>
            </a:r>
            <a:r>
              <a:rPr lang="ko-KR" altLang="en-US" sz="1800" dirty="0" smtClean="0"/>
              <a:t>도난</a:t>
            </a:r>
            <a:r>
              <a:rPr lang="en-US" altLang="ko-KR" sz="1800" dirty="0" smtClean="0"/>
              <a:t> · </a:t>
            </a:r>
            <a:r>
              <a:rPr lang="ko-KR" altLang="en-US" sz="1800" dirty="0" smtClean="0"/>
              <a:t>유출</a:t>
            </a:r>
            <a:r>
              <a:rPr lang="en-US" altLang="ko-KR" sz="1800" dirty="0" smtClean="0"/>
              <a:t> ·</a:t>
            </a:r>
            <a:r>
              <a:rPr lang="ko-KR" altLang="en-US" sz="1800" dirty="0" smtClean="0"/>
              <a:t>변조 또는 훼손된 경우 </a:t>
            </a:r>
            <a:r>
              <a:rPr lang="en-US" altLang="ko-KR" sz="1800" dirty="0" smtClean="0"/>
              <a:t>5</a:t>
            </a:r>
            <a:r>
              <a:rPr lang="ko-KR" altLang="en-US" sz="1800" dirty="0" err="1" smtClean="0"/>
              <a:t>억원</a:t>
            </a:r>
            <a:r>
              <a:rPr lang="ko-KR" altLang="en-US" sz="1800" dirty="0" smtClean="0"/>
              <a:t> 이하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	</a:t>
            </a:r>
            <a:r>
              <a:rPr lang="ko-KR" altLang="en-US" sz="1800" dirty="0" smtClean="0"/>
              <a:t>과징금 부과</a:t>
            </a:r>
            <a:r>
              <a:rPr lang="en-US" altLang="ko-KR" sz="1800" dirty="0" smtClean="0"/>
              <a:t> ·</a:t>
            </a:r>
            <a:r>
              <a:rPr lang="ko-KR" altLang="en-US" sz="1800" dirty="0" smtClean="0"/>
              <a:t>징수 단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주민번호 안전성 확보조치  </a:t>
            </a:r>
            <a:r>
              <a:rPr lang="ko-KR" altLang="en-US" sz="1800" dirty="0" err="1" smtClean="0"/>
              <a:t>이행시</a:t>
            </a:r>
            <a:r>
              <a:rPr lang="ko-KR" altLang="en-US" sz="1800" dirty="0" smtClean="0"/>
              <a:t> 과징금 면제 </a:t>
            </a:r>
            <a:endParaRPr lang="en-US" altLang="ko-KR" sz="1800" dirty="0" smtClean="0"/>
          </a:p>
          <a:p>
            <a:endParaRPr lang="ko-KR" altLang="en-US" sz="1800" dirty="0" smtClean="0"/>
          </a:p>
          <a:p>
            <a:r>
              <a:rPr lang="ko-KR" altLang="en-US" sz="1800" dirty="0" smtClean="0"/>
              <a:t>과징금 부과한 행위에 대해 과태료 부과 금지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과태료 규정 적용 특례</a:t>
            </a:r>
            <a:r>
              <a:rPr lang="en-US" altLang="ko-KR" sz="1800" dirty="0" smtClean="0"/>
              <a:t>)</a:t>
            </a:r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안전행정부장관의 징계 권고 대상에 개인정보처리자의 대표자</a:t>
            </a:r>
            <a:r>
              <a:rPr lang="en-US" altLang="ko-KR" sz="1800" dirty="0" smtClean="0"/>
              <a:t>(CEO)</a:t>
            </a:r>
            <a:r>
              <a:rPr lang="ko-KR" altLang="en-US" sz="1800" dirty="0" smtClean="0"/>
              <a:t> 및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	</a:t>
            </a:r>
            <a:r>
              <a:rPr lang="ko-KR" altLang="en-US" sz="1800" dirty="0" err="1" smtClean="0"/>
              <a:t>책임있는</a:t>
            </a:r>
            <a:r>
              <a:rPr lang="ko-KR" altLang="en-US" sz="1800" dirty="0" smtClean="0"/>
              <a:t> 임원이 포함되는 징계권고 제도 도입</a:t>
            </a:r>
            <a:endParaRPr lang="en-US" altLang="ko-KR" sz="1800" dirty="0" smtClean="0"/>
          </a:p>
          <a:p>
            <a:endParaRPr lang="ko-KR" altLang="en-US" sz="1000" dirty="0"/>
          </a:p>
        </p:txBody>
      </p:sp>
      <p:sp>
        <p:nvSpPr>
          <p:cNvPr id="30" name="내용 개체 틀 28"/>
          <p:cNvSpPr txBox="1">
            <a:spLocks/>
          </p:cNvSpPr>
          <p:nvPr/>
        </p:nvSpPr>
        <p:spPr>
          <a:xfrm>
            <a:off x="457200" y="1700200"/>
            <a:ext cx="8229600" cy="50006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관련 제도 없음</a:t>
            </a:r>
            <a:endParaRPr kumimoji="0" lang="en-US" altLang="ko-KR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ko-KR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8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420392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7594600" cy="622300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0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의료법과의 적용 관계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12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개인정보보호법과 의료법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내용 개체 틀 18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43470"/>
          </a:xfrm>
        </p:spPr>
        <p:txBody>
          <a:bodyPr>
            <a:normAutofit fontScale="70000" lnSpcReduction="20000"/>
          </a:bodyPr>
          <a:lstStyle/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개인정보보호법은 일반법이므로 </a:t>
            </a:r>
            <a:r>
              <a:rPr lang="ko-KR" altLang="en-US" sz="2800" dirty="0" smtClean="0">
                <a:solidFill>
                  <a:srgbClr val="000099"/>
                </a:solidFill>
                <a:latin typeface="+mn-ea"/>
              </a:rPr>
              <a:t>다른 법률에 특별한 규정이 있는 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dirty="0" smtClean="0">
                <a:solidFill>
                  <a:srgbClr val="000099"/>
                </a:solidFill>
                <a:latin typeface="+mn-ea"/>
              </a:rPr>
              <a:t>   경우를 제외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하고는 개인정보보호법 적용</a:t>
            </a:r>
            <a:endParaRPr lang="en-US" altLang="ko-KR" sz="2800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lang="en-US" altLang="ko-KR" sz="1100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의료법에 따른 진료기록부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조산기록부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간호기록부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환자명부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   수술기록부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처방전 등을 위한 개인정보 수집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·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열람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·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제공은 </a:t>
            </a:r>
            <a:endParaRPr lang="en-US" altLang="ko-KR" sz="2800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dirty="0" smtClean="0">
                <a:solidFill>
                  <a:srgbClr val="002060"/>
                </a:solidFill>
                <a:latin typeface="+mn-ea"/>
              </a:rPr>
              <a:t>   의료법 규정이 우선적용 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lang="ko-KR" altLang="en-US" sz="1100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dirty="0" smtClean="0">
                <a:solidFill>
                  <a:srgbClr val="000099"/>
                </a:solidFill>
                <a:latin typeface="+mn-ea"/>
              </a:rPr>
              <a:t>의료법에 규정되어 있지 않은 사항은 개인정보보호법에 따라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 처리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- 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영상정보처리기기 설치운영 제한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2800" dirty="0" err="1" smtClean="0">
                <a:solidFill>
                  <a:srgbClr val="000000"/>
                </a:solidFill>
                <a:latin typeface="+mn-ea"/>
              </a:rPr>
              <a:t>유출통지제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2800" dirty="0" err="1" smtClean="0">
                <a:solidFill>
                  <a:srgbClr val="000000"/>
                </a:solidFill>
                <a:latin typeface="+mn-ea"/>
              </a:rPr>
              <a:t>집단분쟁조정제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 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      권리침해 중지 단체소송 등은 의료법 </a:t>
            </a:r>
            <a:r>
              <a:rPr lang="ko-KR" altLang="en-US" sz="2800" dirty="0" err="1" smtClean="0">
                <a:solidFill>
                  <a:srgbClr val="000000"/>
                </a:solidFill>
                <a:latin typeface="+mn-ea"/>
              </a:rPr>
              <a:t>수범자에게도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 모두 적용 </a:t>
            </a:r>
            <a:endParaRPr lang="en-US" altLang="ko-KR" sz="2000" dirty="0" smtClean="0">
              <a:solidFill>
                <a:srgbClr val="000000"/>
              </a:solidFill>
              <a:latin typeface="+mn-ea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23528" y="2348880"/>
            <a:ext cx="8496944" cy="179107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견명조" pitchFamily="18" charset="-127"/>
                <a:ea typeface="HY견명조" pitchFamily="18" charset="-127"/>
              </a:rPr>
              <a:t>Ⅱ</a:t>
            </a:r>
            <a:r>
              <a:rPr lang="en-US" altLang="ko-KR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. </a:t>
            </a:r>
            <a:r>
              <a:rPr lang="ko-KR" altLang="en-US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의료기관 개인정보 처리기준</a:t>
            </a:r>
            <a:endParaRPr lang="ko-KR" altLang="en-US" sz="4800" spc="-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1111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슬라이드 번호 개체 틀 1"/>
          <p:cNvSpPr txBox="1">
            <a:spLocks/>
          </p:cNvSpPr>
          <p:nvPr/>
        </p:nvSpPr>
        <p:spPr>
          <a:xfrm>
            <a:off x="3595777" y="641160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03840" y="6281936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38478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lvl="0" indent="0">
              <a:lnSpc>
                <a:spcPct val="140000"/>
              </a:lnSpc>
              <a:spcBef>
                <a:spcPts val="300"/>
              </a:spcBef>
              <a:buNone/>
            </a:pPr>
            <a:r>
              <a:rPr lang="en-US" altLang="ko-KR" sz="1800" b="0" dirty="0" smtClean="0"/>
              <a:t>      </a:t>
            </a:r>
          </a:p>
        </p:txBody>
      </p:sp>
      <p:sp>
        <p:nvSpPr>
          <p:cNvPr id="17" name="제목 16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ko-KR" altLang="en-US" sz="3200" spc="-310" dirty="0" smtClean="0">
                <a:solidFill>
                  <a:schemeClr val="tx1"/>
                </a:solidFill>
              </a:rPr>
              <a:t>기존 의료기관 개인정보보호 가이드라인</a:t>
            </a:r>
            <a:endParaRPr lang="ko-KR" altLang="en-US" sz="3200" spc="-310" dirty="0">
              <a:solidFill>
                <a:schemeClr val="tx1"/>
              </a:solidFill>
            </a:endParaRPr>
          </a:p>
        </p:txBody>
      </p:sp>
      <p:sp>
        <p:nvSpPr>
          <p:cNvPr id="35" name="AutoShape 5"/>
          <p:cNvSpPr>
            <a:spLocks noChangeArrowheads="1"/>
          </p:cNvSpPr>
          <p:nvPr/>
        </p:nvSpPr>
        <p:spPr bwMode="auto">
          <a:xfrm>
            <a:off x="265113" y="1273158"/>
            <a:ext cx="8582025" cy="937592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36" name="AutoShape 60"/>
          <p:cNvSpPr>
            <a:spLocks noChangeArrowheads="1"/>
          </p:cNvSpPr>
          <p:nvPr/>
        </p:nvSpPr>
        <p:spPr bwMode="auto">
          <a:xfrm>
            <a:off x="252413" y="1319194"/>
            <a:ext cx="8593137" cy="89155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7" name="그룹 10"/>
          <p:cNvGrpSpPr>
            <a:grpSpLocks/>
          </p:cNvGrpSpPr>
          <p:nvPr/>
        </p:nvGrpSpPr>
        <p:grpSpPr bwMode="auto">
          <a:xfrm>
            <a:off x="515937" y="914382"/>
            <a:ext cx="2255863" cy="504279"/>
            <a:chOff x="327025" y="1786415"/>
            <a:chExt cx="5465763" cy="323373"/>
          </a:xfrm>
        </p:grpSpPr>
        <p:sp>
          <p:nvSpPr>
            <p:cNvPr id="3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3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40" name="Text Box 73"/>
            <p:cNvSpPr txBox="1">
              <a:spLocks noChangeArrowheads="1"/>
            </p:cNvSpPr>
            <p:nvPr/>
          </p:nvSpPr>
          <p:spPr bwMode="auto">
            <a:xfrm>
              <a:off x="338931" y="1820009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 요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45" name="내용 개체 틀 28"/>
          <p:cNvSpPr txBox="1">
            <a:spLocks/>
          </p:cNvSpPr>
          <p:nvPr/>
        </p:nvSpPr>
        <p:spPr>
          <a:xfrm>
            <a:off x="457200" y="1500174"/>
            <a:ext cx="8329642" cy="64294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400" b="1" dirty="0" smtClean="0">
                <a:latin typeface="+mn-ea"/>
              </a:rPr>
              <a:t>’</a:t>
            </a:r>
            <a:r>
              <a:rPr lang="en-US" altLang="ko-KR" sz="1400" b="1" dirty="0" smtClean="0">
                <a:latin typeface="+mn-ea"/>
              </a:rPr>
              <a:t>12</a:t>
            </a:r>
            <a:r>
              <a:rPr lang="ko-KR" altLang="en-US" sz="1400" b="1" dirty="0" smtClean="0">
                <a:latin typeface="+mn-ea"/>
              </a:rPr>
              <a:t>년 </a:t>
            </a:r>
            <a:r>
              <a:rPr lang="en-US" altLang="ko-KR" sz="1400" b="1" dirty="0" smtClean="0">
                <a:latin typeface="+mn-ea"/>
              </a:rPr>
              <a:t>9</a:t>
            </a:r>
            <a:r>
              <a:rPr lang="ko-KR" altLang="en-US" sz="1400" b="1" dirty="0" smtClean="0">
                <a:latin typeface="+mn-ea"/>
              </a:rPr>
              <a:t>월 보건복지부와 안전행정부가 공동으로‘의료기관 개인정보보호 가이드라인’을 개발</a:t>
            </a:r>
            <a:r>
              <a:rPr lang="en-US" altLang="ko-KR" sz="1400" b="1" dirty="0" smtClean="0">
                <a:latin typeface="+mn-ea"/>
              </a:rPr>
              <a:t>·</a:t>
            </a:r>
            <a:r>
              <a:rPr lang="ko-KR" altLang="en-US" sz="1400" b="1" dirty="0" smtClean="0">
                <a:latin typeface="+mn-ea"/>
              </a:rPr>
              <a:t>보급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400" b="1" dirty="0" smtClean="0">
                <a:latin typeface="+mn-ea"/>
              </a:rPr>
              <a:t>개인정보 처리원칙 및 처리단계별 조치요령 중심으로 작성</a:t>
            </a:r>
            <a:endParaRPr kumimoji="0" lang="ko-KR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46" name="AutoShape 5"/>
          <p:cNvSpPr>
            <a:spLocks noChangeArrowheads="1"/>
          </p:cNvSpPr>
          <p:nvPr/>
        </p:nvSpPr>
        <p:spPr bwMode="auto">
          <a:xfrm>
            <a:off x="4647183" y="2563805"/>
            <a:ext cx="4280735" cy="342267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47" name="AutoShape 60"/>
          <p:cNvSpPr>
            <a:spLocks noChangeArrowheads="1"/>
          </p:cNvSpPr>
          <p:nvPr/>
        </p:nvSpPr>
        <p:spPr bwMode="auto">
          <a:xfrm>
            <a:off x="4644008" y="2628894"/>
            <a:ext cx="4286279" cy="3524278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51" name="그룹 10"/>
          <p:cNvGrpSpPr>
            <a:grpSpLocks/>
          </p:cNvGrpSpPr>
          <p:nvPr/>
        </p:nvGrpSpPr>
        <p:grpSpPr bwMode="auto">
          <a:xfrm>
            <a:off x="4824984" y="2271704"/>
            <a:ext cx="2279675" cy="504279"/>
            <a:chOff x="269330" y="1786415"/>
            <a:chExt cx="5523458" cy="323373"/>
          </a:xfrm>
        </p:grpSpPr>
        <p:sp>
          <p:nvSpPr>
            <p:cNvPr id="52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53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54" name="Text Box 73"/>
            <p:cNvSpPr txBox="1">
              <a:spLocks noChangeArrowheads="1"/>
            </p:cNvSpPr>
            <p:nvPr/>
          </p:nvSpPr>
          <p:spPr bwMode="auto">
            <a:xfrm>
              <a:off x="269330" y="1804702"/>
              <a:ext cx="5396071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한계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55" name="내용 개체 틀 28"/>
          <p:cNvSpPr txBox="1">
            <a:spLocks/>
          </p:cNvSpPr>
          <p:nvPr/>
        </p:nvSpPr>
        <p:spPr>
          <a:xfrm>
            <a:off x="4839268" y="2919390"/>
            <a:ext cx="4104945" cy="31385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600" dirty="0" smtClean="0"/>
              <a:t>실제 발생하는 사건 흐름 중심의 개인정보 보호방안 제시 필요</a:t>
            </a:r>
            <a:endParaRPr lang="en-US" altLang="ko-KR" sz="16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16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600" dirty="0" smtClean="0"/>
              <a:t>환자 이외의 정보주체에 대한 개인정보 처리기준 제시 필요</a:t>
            </a:r>
            <a:endParaRPr lang="en-US" altLang="ko-KR" sz="16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16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600" dirty="0" smtClean="0"/>
              <a:t>공공 및 민간 의료기관 유형 반영 필요</a:t>
            </a:r>
            <a:endParaRPr lang="en-US" altLang="ko-KR" sz="16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16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600" dirty="0" smtClean="0"/>
              <a:t>의료기관 관련 법령의 추가적인 검토 필요</a:t>
            </a:r>
          </a:p>
        </p:txBody>
      </p:sp>
      <p:sp>
        <p:nvSpPr>
          <p:cNvPr id="56" name="AutoShape 5"/>
          <p:cNvSpPr>
            <a:spLocks noChangeArrowheads="1"/>
          </p:cNvSpPr>
          <p:nvPr/>
        </p:nvSpPr>
        <p:spPr bwMode="auto">
          <a:xfrm>
            <a:off x="254695" y="2539989"/>
            <a:ext cx="4280735" cy="342267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57" name="AutoShape 60"/>
          <p:cNvSpPr>
            <a:spLocks noChangeArrowheads="1"/>
          </p:cNvSpPr>
          <p:nvPr/>
        </p:nvSpPr>
        <p:spPr bwMode="auto">
          <a:xfrm>
            <a:off x="251520" y="2605078"/>
            <a:ext cx="4286279" cy="3524278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58" name="내용 개체 틀 28"/>
          <p:cNvSpPr txBox="1">
            <a:spLocks/>
          </p:cNvSpPr>
          <p:nvPr/>
        </p:nvSpPr>
        <p:spPr>
          <a:xfrm>
            <a:off x="394395" y="2738430"/>
            <a:ext cx="4104945" cy="3138528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>
              <a:lnSpc>
                <a:spcPct val="130000"/>
              </a:lnSpc>
            </a:pPr>
            <a:r>
              <a:rPr lang="en-US" altLang="ko-KR" b="1" dirty="0" smtClean="0">
                <a:solidFill>
                  <a:schemeClr val="tx2"/>
                </a:solidFill>
                <a:latin typeface="+mn-ea"/>
              </a:rPr>
              <a:t>Ⅰ. </a:t>
            </a:r>
            <a:r>
              <a:rPr lang="ko-KR" altLang="en-US" b="1" dirty="0" smtClean="0">
                <a:solidFill>
                  <a:schemeClr val="tx2"/>
                </a:solidFill>
                <a:latin typeface="+mn-ea"/>
              </a:rPr>
              <a:t>가이드라인의 개요</a:t>
            </a:r>
            <a:endParaRPr lang="en-US" altLang="ko-KR" b="1" dirty="0" smtClean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en-US" altLang="ko-KR" b="1" dirty="0" smtClean="0">
                <a:solidFill>
                  <a:schemeClr val="tx2"/>
                </a:solidFill>
                <a:latin typeface="+mn-ea"/>
              </a:rPr>
              <a:t>Ⅱ. </a:t>
            </a:r>
            <a:r>
              <a:rPr lang="ko-KR" altLang="en-US" b="1" dirty="0" smtClean="0">
                <a:solidFill>
                  <a:schemeClr val="tx2"/>
                </a:solidFill>
                <a:latin typeface="+mn-ea"/>
              </a:rPr>
              <a:t>개인정보 처리 기본원칙</a:t>
            </a:r>
            <a:endParaRPr lang="en-US" altLang="ko-KR" b="1" dirty="0" smtClean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en-US" altLang="ko-KR" b="1" dirty="0" smtClean="0">
                <a:solidFill>
                  <a:schemeClr val="tx2"/>
                </a:solidFill>
                <a:latin typeface="+mn-ea"/>
              </a:rPr>
              <a:t>Ⅲ. </a:t>
            </a:r>
            <a:r>
              <a:rPr lang="ko-KR" altLang="en-US" b="1" dirty="0" smtClean="0">
                <a:solidFill>
                  <a:schemeClr val="tx2"/>
                </a:solidFill>
                <a:latin typeface="+mn-ea"/>
              </a:rPr>
              <a:t>개인정보 처리단계별 조치요령</a:t>
            </a:r>
          </a:p>
          <a:p>
            <a:pPr>
              <a:lnSpc>
                <a:spcPct val="130000"/>
              </a:lnSpc>
            </a:pP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   1. 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개인정보의 수집</a:t>
            </a: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․ 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이용</a:t>
            </a:r>
          </a:p>
          <a:p>
            <a:pPr>
              <a:lnSpc>
                <a:spcPct val="130000"/>
              </a:lnSpc>
            </a:pP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   2. 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개인정보의 관리</a:t>
            </a:r>
          </a:p>
          <a:p>
            <a:pPr>
              <a:lnSpc>
                <a:spcPct val="130000"/>
              </a:lnSpc>
            </a:pP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   3. 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개인정보의 </a:t>
            </a: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․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제공</a:t>
            </a: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·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열람</a:t>
            </a:r>
          </a:p>
          <a:p>
            <a:pPr>
              <a:lnSpc>
                <a:spcPct val="130000"/>
              </a:lnSpc>
            </a:pP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   4. </a:t>
            </a:r>
            <a:r>
              <a:rPr lang="ko-KR" altLang="en-US" spc="-70" dirty="0" smtClean="0">
                <a:solidFill>
                  <a:schemeClr val="tx2"/>
                </a:solidFill>
                <a:latin typeface="+mn-ea"/>
              </a:rPr>
              <a:t>정정</a:t>
            </a:r>
            <a:r>
              <a:rPr lang="en-US" altLang="ko-KR" spc="-70" dirty="0" smtClean="0">
                <a:solidFill>
                  <a:schemeClr val="tx2"/>
                </a:solidFill>
                <a:latin typeface="+mn-ea"/>
              </a:rPr>
              <a:t>․</a:t>
            </a:r>
            <a:r>
              <a:rPr lang="ko-KR" altLang="en-US" spc="-70" dirty="0" smtClean="0">
                <a:solidFill>
                  <a:schemeClr val="tx2"/>
                </a:solidFill>
                <a:latin typeface="+mn-ea"/>
              </a:rPr>
              <a:t>삭제 등 정보주체의 요구사항 처리</a:t>
            </a:r>
          </a:p>
          <a:p>
            <a:pPr>
              <a:lnSpc>
                <a:spcPct val="130000"/>
              </a:lnSpc>
            </a:pP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   5. 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개인정보 파기</a:t>
            </a:r>
          </a:p>
          <a:p>
            <a:pPr>
              <a:lnSpc>
                <a:spcPct val="130000"/>
              </a:lnSpc>
            </a:pPr>
            <a:r>
              <a:rPr lang="en-US" altLang="ko-KR" spc="-50" dirty="0" smtClean="0">
                <a:solidFill>
                  <a:schemeClr val="tx2"/>
                </a:solidFill>
                <a:latin typeface="+mn-ea"/>
              </a:rPr>
              <a:t>   6. </a:t>
            </a:r>
            <a:r>
              <a:rPr lang="ko-KR" altLang="en-US" spc="-190" dirty="0" smtClean="0">
                <a:solidFill>
                  <a:schemeClr val="tx2"/>
                </a:solidFill>
                <a:latin typeface="+mn-ea"/>
              </a:rPr>
              <a:t>폐업 및 의료기관 허가사항 변경 시 조치사항</a:t>
            </a:r>
          </a:p>
          <a:p>
            <a:pPr>
              <a:lnSpc>
                <a:spcPct val="130000"/>
              </a:lnSpc>
            </a:pP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   7. 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개인정보 유출</a:t>
            </a: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․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침해 시 조치방법</a:t>
            </a:r>
          </a:p>
          <a:p>
            <a:pPr>
              <a:lnSpc>
                <a:spcPct val="130000"/>
              </a:lnSpc>
            </a:pPr>
            <a:r>
              <a:rPr lang="en-US" altLang="ko-KR" dirty="0" smtClean="0">
                <a:solidFill>
                  <a:schemeClr val="tx2"/>
                </a:solidFill>
                <a:latin typeface="+mn-ea"/>
              </a:rPr>
              <a:t>   8. </a:t>
            </a:r>
            <a:r>
              <a:rPr lang="ko-KR" altLang="en-US" dirty="0" smtClean="0">
                <a:solidFill>
                  <a:schemeClr val="tx2"/>
                </a:solidFill>
                <a:latin typeface="+mn-ea"/>
              </a:rPr>
              <a:t>영상정보처리기기의 설치 및 운영</a:t>
            </a:r>
            <a:endParaRPr lang="ko-KR" altLang="en-US" dirty="0"/>
          </a:p>
        </p:txBody>
      </p:sp>
      <p:grpSp>
        <p:nvGrpSpPr>
          <p:cNvPr id="61" name="그룹 10"/>
          <p:cNvGrpSpPr>
            <a:grpSpLocks/>
          </p:cNvGrpSpPr>
          <p:nvPr/>
        </p:nvGrpSpPr>
        <p:grpSpPr bwMode="auto">
          <a:xfrm>
            <a:off x="570610" y="2271699"/>
            <a:ext cx="3286148" cy="504278"/>
            <a:chOff x="327025" y="1786415"/>
            <a:chExt cx="5465763" cy="323373"/>
          </a:xfrm>
        </p:grpSpPr>
        <p:sp>
          <p:nvSpPr>
            <p:cNvPr id="62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3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4" name="Text Box 73"/>
            <p:cNvSpPr txBox="1">
              <a:spLocks noChangeArrowheads="1"/>
            </p:cNvSpPr>
            <p:nvPr/>
          </p:nvSpPr>
          <p:spPr bwMode="auto">
            <a:xfrm>
              <a:off x="385088" y="1832227"/>
              <a:ext cx="5396070" cy="217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16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기존 가이드라인 목차</a:t>
              </a:r>
              <a:endParaRPr kumimoji="0" lang="en-US" altLang="ko-KR" sz="24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371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C2A73-B062-486B-BDFB-A7170774E253}" type="slidenum">
              <a:rPr lang="ko-KR" altLang="en-US" smtClean="0">
                <a:solidFill>
                  <a:srgbClr val="CCECFF"/>
                </a:solidFill>
              </a:rPr>
              <a:pPr/>
              <a:t>15</a:t>
            </a:fld>
            <a:endParaRPr lang="en-US" altLang="ko-KR">
              <a:solidFill>
                <a:srgbClr val="CCECFF"/>
              </a:solidFill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7596"/>
          </a:xfrm>
        </p:spPr>
        <p:txBody>
          <a:bodyPr/>
          <a:lstStyle/>
          <a:p>
            <a:r>
              <a:rPr lang="ko-KR" altLang="en-US" sz="3200" dirty="0" smtClean="0">
                <a:solidFill>
                  <a:schemeClr val="tx1"/>
                </a:solidFill>
              </a:rPr>
              <a:t>신규 의료기관 가이드라인의 특징</a:t>
            </a:r>
            <a:endParaRPr lang="ko-KR" altLang="en-US" sz="3200" dirty="0">
              <a:solidFill>
                <a:schemeClr val="tx1"/>
              </a:solidFill>
            </a:endParaRPr>
          </a:p>
        </p:txBody>
      </p:sp>
      <p:sp>
        <p:nvSpPr>
          <p:cNvPr id="30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15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AutoShape 5"/>
          <p:cNvSpPr>
            <a:spLocks noChangeArrowheads="1"/>
          </p:cNvSpPr>
          <p:nvPr/>
        </p:nvSpPr>
        <p:spPr bwMode="auto">
          <a:xfrm>
            <a:off x="265113" y="1258870"/>
            <a:ext cx="8582025" cy="937592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37" name="AutoShape 60"/>
          <p:cNvSpPr>
            <a:spLocks noChangeArrowheads="1"/>
          </p:cNvSpPr>
          <p:nvPr/>
        </p:nvSpPr>
        <p:spPr bwMode="auto">
          <a:xfrm>
            <a:off x="252413" y="1304906"/>
            <a:ext cx="8593137" cy="89155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8" name="그룹 10"/>
          <p:cNvGrpSpPr>
            <a:grpSpLocks/>
          </p:cNvGrpSpPr>
          <p:nvPr/>
        </p:nvGrpSpPr>
        <p:grpSpPr bwMode="auto">
          <a:xfrm>
            <a:off x="515937" y="914382"/>
            <a:ext cx="7127897" cy="489991"/>
            <a:chOff x="327025" y="1786415"/>
            <a:chExt cx="5465763" cy="323373"/>
          </a:xfrm>
        </p:grpSpPr>
        <p:sp>
          <p:nvSpPr>
            <p:cNvPr id="3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40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41" name="Text Box 73"/>
            <p:cNvSpPr txBox="1">
              <a:spLocks noChangeArrowheads="1"/>
            </p:cNvSpPr>
            <p:nvPr/>
          </p:nvSpPr>
          <p:spPr bwMode="auto">
            <a:xfrm>
              <a:off x="338931" y="1820009"/>
              <a:ext cx="5396070" cy="264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just"/>
              <a:r>
                <a:rPr lang="en-US" altLang="ko-KR" sz="2000" dirty="0" smtClean="0">
                  <a:solidFill>
                    <a:schemeClr val="bg1"/>
                  </a:solidFill>
                  <a:latin typeface="HY헤드라인M" pitchFamily="18" charset="-127"/>
                </a:rPr>
                <a:t>1</a:t>
              </a:r>
              <a:r>
                <a:rPr lang="en-US" altLang="ko-KR" dirty="0" smtClean="0">
                  <a:solidFill>
                    <a:schemeClr val="bg1"/>
                  </a:solidFill>
                  <a:latin typeface="HY헤드라인M" pitchFamily="18" charset="-127"/>
                </a:rPr>
                <a:t>. </a:t>
              </a:r>
              <a:r>
                <a:rPr lang="ko-KR" altLang="en-US" dirty="0" smtClean="0">
                  <a:solidFill>
                    <a:schemeClr val="bg1"/>
                  </a:solidFill>
                  <a:latin typeface="HY헤드라인M" pitchFamily="18" charset="-127"/>
                </a:rPr>
                <a:t>주요 업무 프로세스 중심 개인정보 처리 기준 마련</a:t>
              </a:r>
              <a:endParaRPr lang="ko-KR" altLang="en-US" dirty="0">
                <a:solidFill>
                  <a:schemeClr val="bg1"/>
                </a:solidFill>
                <a:latin typeface="HY헤드라인M" pitchFamily="18" charset="-127"/>
              </a:endParaRPr>
            </a:p>
          </p:txBody>
        </p:sp>
      </p:grpSp>
      <p:sp>
        <p:nvSpPr>
          <p:cNvPr id="42" name="내용 개체 틀 28"/>
          <p:cNvSpPr txBox="1">
            <a:spLocks/>
          </p:cNvSpPr>
          <p:nvPr/>
        </p:nvSpPr>
        <p:spPr>
          <a:xfrm>
            <a:off x="457200" y="1485886"/>
            <a:ext cx="8329642" cy="642941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dirty="0" smtClean="0">
                <a:latin typeface="+mn-ea"/>
              </a:rPr>
              <a:t>‘진료신청과정 → 진료과정 → 처방과정’ 단계의  환자 개인정보 처리기준</a:t>
            </a:r>
          </a:p>
        </p:txBody>
      </p:sp>
      <p:sp>
        <p:nvSpPr>
          <p:cNvPr id="43" name="AutoShape 5"/>
          <p:cNvSpPr>
            <a:spLocks noChangeArrowheads="1"/>
          </p:cNvSpPr>
          <p:nvPr/>
        </p:nvSpPr>
        <p:spPr bwMode="auto">
          <a:xfrm>
            <a:off x="298420" y="2668579"/>
            <a:ext cx="8582025" cy="937592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44" name="AutoShape 60"/>
          <p:cNvSpPr>
            <a:spLocks noChangeArrowheads="1"/>
          </p:cNvSpPr>
          <p:nvPr/>
        </p:nvSpPr>
        <p:spPr bwMode="auto">
          <a:xfrm>
            <a:off x="285720" y="2714615"/>
            <a:ext cx="8593137" cy="89155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45" name="그룹 10"/>
          <p:cNvGrpSpPr>
            <a:grpSpLocks/>
          </p:cNvGrpSpPr>
          <p:nvPr/>
        </p:nvGrpSpPr>
        <p:grpSpPr bwMode="auto">
          <a:xfrm>
            <a:off x="549244" y="2309803"/>
            <a:ext cx="7166028" cy="504279"/>
            <a:chOff x="327025" y="1786415"/>
            <a:chExt cx="5465763" cy="323373"/>
          </a:xfrm>
        </p:grpSpPr>
        <p:sp>
          <p:nvSpPr>
            <p:cNvPr id="46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4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48" name="Text Box 73"/>
            <p:cNvSpPr txBox="1">
              <a:spLocks noChangeArrowheads="1"/>
            </p:cNvSpPr>
            <p:nvPr/>
          </p:nvSpPr>
          <p:spPr bwMode="auto">
            <a:xfrm>
              <a:off x="338931" y="1820009"/>
              <a:ext cx="5396070" cy="236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just"/>
              <a:r>
                <a:rPr lang="en-US" altLang="ko-KR" dirty="0" smtClean="0">
                  <a:solidFill>
                    <a:schemeClr val="bg1"/>
                  </a:solidFill>
                  <a:latin typeface="HY헤드라인M" pitchFamily="18" charset="-127"/>
                </a:rPr>
                <a:t>2. </a:t>
              </a:r>
              <a:r>
                <a:rPr lang="ko-KR" altLang="en-US" dirty="0" smtClean="0">
                  <a:solidFill>
                    <a:schemeClr val="bg1"/>
                  </a:solidFill>
                  <a:latin typeface="HY헤드라인M" pitchFamily="18" charset="-127"/>
                </a:rPr>
                <a:t>의료기관 근로자 개인정보 처리 기준 제시</a:t>
              </a:r>
              <a:endParaRPr lang="ko-KR" altLang="en-US" dirty="0">
                <a:solidFill>
                  <a:schemeClr val="bg1"/>
                </a:solidFill>
                <a:latin typeface="HY헤드라인M" pitchFamily="18" charset="-127"/>
              </a:endParaRPr>
            </a:p>
          </p:txBody>
        </p:sp>
      </p:grpSp>
      <p:sp>
        <p:nvSpPr>
          <p:cNvPr id="49" name="내용 개체 틀 28"/>
          <p:cNvSpPr txBox="1">
            <a:spLocks/>
          </p:cNvSpPr>
          <p:nvPr/>
        </p:nvSpPr>
        <p:spPr>
          <a:xfrm>
            <a:off x="490507" y="2895595"/>
            <a:ext cx="8329642" cy="642941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dirty="0" smtClean="0">
                <a:latin typeface="+mn-ea"/>
              </a:rPr>
              <a:t>의료기관 근로자  ‘채용준비 → 채용결정 → 고용유지 → 고용종료’ 단계별 개인정보 처리 기준</a:t>
            </a:r>
          </a:p>
        </p:txBody>
      </p:sp>
      <p:sp>
        <p:nvSpPr>
          <p:cNvPr id="50" name="AutoShape 5"/>
          <p:cNvSpPr>
            <a:spLocks noChangeArrowheads="1"/>
          </p:cNvSpPr>
          <p:nvPr/>
        </p:nvSpPr>
        <p:spPr bwMode="auto">
          <a:xfrm>
            <a:off x="274607" y="4058282"/>
            <a:ext cx="8582025" cy="651840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51" name="AutoShape 60"/>
          <p:cNvSpPr>
            <a:spLocks noChangeArrowheads="1"/>
          </p:cNvSpPr>
          <p:nvPr/>
        </p:nvSpPr>
        <p:spPr bwMode="auto">
          <a:xfrm>
            <a:off x="261907" y="4104319"/>
            <a:ext cx="8593137" cy="605804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52" name="그룹 10"/>
          <p:cNvGrpSpPr>
            <a:grpSpLocks/>
          </p:cNvGrpSpPr>
          <p:nvPr/>
        </p:nvGrpSpPr>
        <p:grpSpPr bwMode="auto">
          <a:xfrm>
            <a:off x="525431" y="3709990"/>
            <a:ext cx="7261279" cy="493795"/>
            <a:chOff x="327025" y="1786415"/>
            <a:chExt cx="5465763" cy="323373"/>
          </a:xfrm>
        </p:grpSpPr>
        <p:sp>
          <p:nvSpPr>
            <p:cNvPr id="53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54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55" name="Text Box 73"/>
            <p:cNvSpPr txBox="1">
              <a:spLocks noChangeArrowheads="1"/>
            </p:cNvSpPr>
            <p:nvPr/>
          </p:nvSpPr>
          <p:spPr bwMode="auto">
            <a:xfrm>
              <a:off x="338931" y="1820009"/>
              <a:ext cx="5396070" cy="241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just"/>
              <a:r>
                <a:rPr lang="en-US" altLang="ko-KR" dirty="0" smtClean="0">
                  <a:solidFill>
                    <a:schemeClr val="bg1"/>
                  </a:solidFill>
                  <a:latin typeface="HY헤드라인M" pitchFamily="18" charset="-127"/>
                </a:rPr>
                <a:t>3. </a:t>
              </a:r>
              <a:r>
                <a:rPr lang="ko-KR" altLang="en-US" dirty="0" smtClean="0">
                  <a:solidFill>
                    <a:schemeClr val="bg1"/>
                  </a:solidFill>
                  <a:latin typeface="HY헤드라인M" pitchFamily="18" charset="-127"/>
                </a:rPr>
                <a:t>의료기관 유형별 개인정보 처리 기준의 마련</a:t>
              </a:r>
              <a:endParaRPr lang="ko-KR" altLang="en-US" dirty="0">
                <a:solidFill>
                  <a:schemeClr val="bg1"/>
                </a:solidFill>
                <a:latin typeface="HY헤드라인M" pitchFamily="18" charset="-127"/>
              </a:endParaRPr>
            </a:p>
          </p:txBody>
        </p:sp>
      </p:grpSp>
      <p:sp>
        <p:nvSpPr>
          <p:cNvPr id="56" name="내용 개체 틀 28"/>
          <p:cNvSpPr txBox="1">
            <a:spLocks/>
          </p:cNvSpPr>
          <p:nvPr/>
        </p:nvSpPr>
        <p:spPr>
          <a:xfrm>
            <a:off x="466694" y="4285298"/>
            <a:ext cx="8534462" cy="642941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dirty="0" smtClean="0">
                <a:latin typeface="+mn-ea"/>
              </a:rPr>
              <a:t>업무 통일성 제고를 위한 민간 및 공공 의료기관의 개인정보 처리기준  </a:t>
            </a:r>
          </a:p>
        </p:txBody>
      </p:sp>
      <p:sp>
        <p:nvSpPr>
          <p:cNvPr id="57" name="AutoShape 5"/>
          <p:cNvSpPr>
            <a:spLocks noChangeArrowheads="1"/>
          </p:cNvSpPr>
          <p:nvPr/>
        </p:nvSpPr>
        <p:spPr bwMode="auto">
          <a:xfrm>
            <a:off x="276255" y="5206052"/>
            <a:ext cx="8582025" cy="937592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58" name="AutoShape 60"/>
          <p:cNvSpPr>
            <a:spLocks noChangeArrowheads="1"/>
          </p:cNvSpPr>
          <p:nvPr/>
        </p:nvSpPr>
        <p:spPr bwMode="auto">
          <a:xfrm>
            <a:off x="263555" y="5252088"/>
            <a:ext cx="8593137" cy="89155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59" name="그룹 10"/>
          <p:cNvGrpSpPr>
            <a:grpSpLocks/>
          </p:cNvGrpSpPr>
          <p:nvPr/>
        </p:nvGrpSpPr>
        <p:grpSpPr bwMode="auto">
          <a:xfrm>
            <a:off x="527079" y="4857760"/>
            <a:ext cx="7331069" cy="493795"/>
            <a:chOff x="327025" y="1786415"/>
            <a:chExt cx="5465763" cy="323373"/>
          </a:xfrm>
        </p:grpSpPr>
        <p:sp>
          <p:nvSpPr>
            <p:cNvPr id="60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1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2" name="Text Box 73"/>
            <p:cNvSpPr txBox="1">
              <a:spLocks noChangeArrowheads="1"/>
            </p:cNvSpPr>
            <p:nvPr/>
          </p:nvSpPr>
          <p:spPr bwMode="auto">
            <a:xfrm>
              <a:off x="338931" y="1820009"/>
              <a:ext cx="5396070" cy="241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r>
                <a:rPr lang="en-US" altLang="ko-KR" dirty="0" smtClean="0">
                  <a:solidFill>
                    <a:schemeClr val="bg1"/>
                  </a:solidFill>
                  <a:latin typeface="HY헤드라인M" pitchFamily="18" charset="-127"/>
                </a:rPr>
                <a:t>4. </a:t>
              </a:r>
              <a:r>
                <a:rPr lang="ko-KR" altLang="en-US" dirty="0" smtClean="0">
                  <a:solidFill>
                    <a:schemeClr val="bg1"/>
                  </a:solidFill>
                  <a:latin typeface="HY헤드라인M" pitchFamily="18" charset="-127"/>
                </a:rPr>
                <a:t>개인영상정보 보호 등의 내용 구체화</a:t>
              </a:r>
              <a:endParaRPr lang="ko-KR" altLang="en-US" dirty="0">
                <a:solidFill>
                  <a:schemeClr val="bg1"/>
                </a:solidFill>
                <a:latin typeface="HY헤드라인M" pitchFamily="18" charset="-127"/>
              </a:endParaRPr>
            </a:p>
          </p:txBody>
        </p:sp>
      </p:grpSp>
      <p:sp>
        <p:nvSpPr>
          <p:cNvPr id="63" name="내용 개체 틀 28"/>
          <p:cNvSpPr txBox="1">
            <a:spLocks/>
          </p:cNvSpPr>
          <p:nvPr/>
        </p:nvSpPr>
        <p:spPr>
          <a:xfrm>
            <a:off x="468342" y="5433068"/>
            <a:ext cx="8329642" cy="642941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dirty="0" smtClean="0">
                <a:latin typeface="+mn-ea"/>
              </a:rPr>
              <a:t>영상정보 처리기기 설치</a:t>
            </a:r>
            <a:r>
              <a:rPr lang="en-US" altLang="ko-KR" sz="2000" dirty="0" smtClean="0">
                <a:latin typeface="+mn-ea"/>
              </a:rPr>
              <a:t>․</a:t>
            </a:r>
            <a:r>
              <a:rPr lang="ko-KR" altLang="en-US" sz="2000" dirty="0" smtClean="0">
                <a:latin typeface="+mn-ea"/>
              </a:rPr>
              <a:t>운영 및 그에 따른 개인영상정보의 보호</a:t>
            </a:r>
          </a:p>
        </p:txBody>
      </p:sp>
    </p:spTree>
    <p:extLst>
      <p:ext uri="{BB962C8B-B14F-4D97-AF65-F5344CB8AC3E}">
        <p14:creationId xmlns:p14="http://schemas.microsoft.com/office/powerpoint/2010/main" val="421623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 smtClean="0">
                <a:solidFill>
                  <a:schemeClr val="tx1"/>
                </a:solidFill>
              </a:rPr>
              <a:t>신규 의료기관 가이드라인의 구성</a:t>
            </a:r>
            <a:endParaRPr lang="ko-KR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142976" y="1142984"/>
            <a:ext cx="7416824" cy="5202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용어설명</a:t>
            </a:r>
          </a:p>
          <a:p>
            <a:pPr>
              <a:lnSpc>
                <a:spcPct val="130000"/>
              </a:lnSpc>
            </a:pPr>
            <a:r>
              <a:rPr lang="en-US" altLang="ko-KR" sz="1600" b="1" spc="300" dirty="0" smtClean="0">
                <a:latin typeface="+mn-ea"/>
              </a:rPr>
              <a:t>Ⅰ. </a:t>
            </a:r>
            <a:r>
              <a:rPr lang="ko-KR" altLang="en-US" sz="1600" b="1" spc="300" dirty="0" smtClean="0">
                <a:latin typeface="+mn-ea"/>
              </a:rPr>
              <a:t>가이드라인의 개요</a:t>
            </a:r>
          </a:p>
          <a:p>
            <a:pPr>
              <a:lnSpc>
                <a:spcPct val="130000"/>
              </a:lnSpc>
            </a:pPr>
            <a:r>
              <a:rPr lang="en-US" altLang="ko-KR" sz="1600" b="1" spc="300" dirty="0" smtClean="0">
                <a:latin typeface="+mn-ea"/>
              </a:rPr>
              <a:t>Ⅱ. </a:t>
            </a:r>
            <a:r>
              <a:rPr lang="ko-KR" altLang="en-US" sz="1600" b="1" spc="300" dirty="0" smtClean="0">
                <a:latin typeface="+mn-ea"/>
              </a:rPr>
              <a:t>환자의 개인정보 처리 기준</a:t>
            </a:r>
          </a:p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  </a:t>
            </a:r>
            <a:r>
              <a:rPr lang="en-US" altLang="ko-KR" sz="1600" b="1" spc="300" dirty="0" smtClean="0">
                <a:latin typeface="+mn-ea"/>
              </a:rPr>
              <a:t>1. </a:t>
            </a:r>
            <a:r>
              <a:rPr lang="ko-KR" altLang="en-US" sz="1600" b="1" spc="300" dirty="0" smtClean="0">
                <a:latin typeface="+mn-ea"/>
              </a:rPr>
              <a:t>진료신청과정에서 환자의 개인정보 처리기준</a:t>
            </a:r>
          </a:p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  </a:t>
            </a:r>
            <a:r>
              <a:rPr lang="en-US" altLang="ko-KR" sz="1600" b="1" spc="300" dirty="0" smtClean="0">
                <a:latin typeface="+mn-ea"/>
              </a:rPr>
              <a:t>2. </a:t>
            </a:r>
            <a:r>
              <a:rPr lang="ko-KR" altLang="en-US" sz="1600" b="1" spc="300" dirty="0" smtClean="0">
                <a:latin typeface="+mn-ea"/>
              </a:rPr>
              <a:t>진료과정에서 환자의 개인정보 처리기준</a:t>
            </a:r>
          </a:p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  </a:t>
            </a:r>
            <a:r>
              <a:rPr lang="en-US" altLang="ko-KR" sz="1600" b="1" spc="300" dirty="0" smtClean="0">
                <a:latin typeface="+mn-ea"/>
              </a:rPr>
              <a:t>3. </a:t>
            </a:r>
            <a:r>
              <a:rPr lang="ko-KR" altLang="en-US" sz="1600" b="1" spc="300" dirty="0" smtClean="0">
                <a:latin typeface="+mn-ea"/>
              </a:rPr>
              <a:t>처방과정에서 환자의 개인정보 처리기준 </a:t>
            </a:r>
            <a:endParaRPr lang="en-US" altLang="ko-KR" sz="1600" b="1" spc="300" dirty="0" smtClean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en-US" altLang="ko-KR" sz="1600" b="1" spc="300" dirty="0" smtClean="0">
                <a:latin typeface="+mn-ea"/>
              </a:rPr>
              <a:t>Ⅲ. </a:t>
            </a:r>
            <a:r>
              <a:rPr lang="ko-KR" altLang="en-US" sz="1600" b="1" spc="300" dirty="0" smtClean="0">
                <a:latin typeface="+mn-ea"/>
              </a:rPr>
              <a:t>개인영상정보 처리기준	</a:t>
            </a:r>
          </a:p>
          <a:p>
            <a:pPr>
              <a:lnSpc>
                <a:spcPct val="130000"/>
              </a:lnSpc>
            </a:pPr>
            <a:r>
              <a:rPr lang="en-US" altLang="ko-KR" sz="1600" b="1" spc="300" dirty="0" smtClean="0">
                <a:latin typeface="+mn-ea"/>
              </a:rPr>
              <a:t>Ⅳ. </a:t>
            </a:r>
            <a:r>
              <a:rPr lang="ko-KR" altLang="en-US" sz="1600" b="1" spc="300" dirty="0" smtClean="0">
                <a:latin typeface="+mn-ea"/>
              </a:rPr>
              <a:t>의료기관 근로자의 개인정보 처리 기준	</a:t>
            </a:r>
          </a:p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  </a:t>
            </a:r>
            <a:r>
              <a:rPr lang="en-US" altLang="ko-KR" sz="1600" b="1" spc="300" dirty="0" smtClean="0">
                <a:latin typeface="+mn-ea"/>
              </a:rPr>
              <a:t>1. </a:t>
            </a:r>
            <a:r>
              <a:rPr lang="ko-KR" altLang="en-US" sz="1600" b="1" spc="300" dirty="0" smtClean="0">
                <a:latin typeface="+mn-ea"/>
              </a:rPr>
              <a:t>채용준비 단계</a:t>
            </a:r>
          </a:p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  </a:t>
            </a:r>
            <a:r>
              <a:rPr lang="en-US" altLang="ko-KR" sz="1600" b="1" spc="300" dirty="0" smtClean="0">
                <a:latin typeface="+mn-ea"/>
              </a:rPr>
              <a:t>2. </a:t>
            </a:r>
            <a:r>
              <a:rPr lang="ko-KR" altLang="en-US" sz="1600" b="1" spc="300" dirty="0" smtClean="0">
                <a:latin typeface="+mn-ea"/>
              </a:rPr>
              <a:t>채용결정 단계</a:t>
            </a:r>
          </a:p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  </a:t>
            </a:r>
            <a:r>
              <a:rPr lang="en-US" altLang="ko-KR" sz="1600" b="1" spc="300" dirty="0" smtClean="0">
                <a:latin typeface="+mn-ea"/>
              </a:rPr>
              <a:t>3. </a:t>
            </a:r>
            <a:r>
              <a:rPr lang="ko-KR" altLang="en-US" sz="1600" b="1" spc="300" dirty="0" smtClean="0">
                <a:latin typeface="+mn-ea"/>
              </a:rPr>
              <a:t>고용유지 단계</a:t>
            </a:r>
          </a:p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  </a:t>
            </a:r>
            <a:r>
              <a:rPr lang="en-US" altLang="ko-KR" sz="1600" b="1" spc="300" dirty="0" smtClean="0">
                <a:latin typeface="+mn-ea"/>
              </a:rPr>
              <a:t>4. </a:t>
            </a:r>
            <a:r>
              <a:rPr lang="ko-KR" altLang="en-US" sz="1600" b="1" spc="300" dirty="0" smtClean="0">
                <a:latin typeface="+mn-ea"/>
              </a:rPr>
              <a:t>고용종료 단계</a:t>
            </a:r>
            <a:endParaRPr lang="en-US" altLang="ko-KR" sz="1600" b="1" spc="300" dirty="0" smtClean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en-US" altLang="ko-KR" sz="1600" b="1" spc="300" dirty="0" smtClean="0">
                <a:latin typeface="+mn-ea"/>
              </a:rPr>
              <a:t>Ⅴ. </a:t>
            </a:r>
            <a:r>
              <a:rPr lang="ko-KR" altLang="en-US" sz="1600" b="1" spc="300" dirty="0" smtClean="0">
                <a:latin typeface="+mn-ea"/>
              </a:rPr>
              <a:t>개인정보 처리단계별 조치기준	</a:t>
            </a:r>
          </a:p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  </a:t>
            </a:r>
            <a:r>
              <a:rPr lang="en-US" altLang="ko-KR" sz="1600" b="1" spc="300" dirty="0" smtClean="0">
                <a:latin typeface="+mn-ea"/>
              </a:rPr>
              <a:t>1. </a:t>
            </a:r>
            <a:r>
              <a:rPr lang="ko-KR" altLang="en-US" sz="1600" b="1" spc="300" dirty="0" smtClean="0">
                <a:latin typeface="+mn-ea"/>
              </a:rPr>
              <a:t>개인정보의 수집이용</a:t>
            </a:r>
          </a:p>
          <a:p>
            <a:pPr>
              <a:lnSpc>
                <a:spcPct val="130000"/>
              </a:lnSpc>
            </a:pPr>
            <a:r>
              <a:rPr lang="ko-KR" altLang="en-US" sz="1600" b="1" spc="300" dirty="0" smtClean="0">
                <a:latin typeface="+mn-ea"/>
              </a:rPr>
              <a:t>  </a:t>
            </a:r>
            <a:r>
              <a:rPr lang="en-US" altLang="ko-KR" sz="1600" b="1" spc="300" dirty="0" smtClean="0">
                <a:latin typeface="+mn-ea"/>
              </a:rPr>
              <a:t>2. </a:t>
            </a:r>
            <a:r>
              <a:rPr lang="ko-KR" altLang="en-US" sz="1600" b="1" spc="300" dirty="0" smtClean="0">
                <a:latin typeface="+mn-ea"/>
              </a:rPr>
              <a:t>개인정보 제</a:t>
            </a:r>
            <a:r>
              <a:rPr lang="en-US" altLang="ko-KR" sz="1600" b="1" spc="300" dirty="0" smtClean="0">
                <a:latin typeface="+mn-ea"/>
              </a:rPr>
              <a:t>3</a:t>
            </a:r>
            <a:r>
              <a:rPr lang="ko-KR" altLang="en-US" sz="1600" b="1" spc="300" dirty="0" smtClean="0">
                <a:latin typeface="+mn-ea"/>
              </a:rPr>
              <a:t>자 제공 등</a:t>
            </a:r>
          </a:p>
          <a:p>
            <a:pPr>
              <a:lnSpc>
                <a:spcPct val="130000"/>
              </a:lnSpc>
            </a:pPr>
            <a:endParaRPr lang="ko-KR" altLang="en-US" spc="3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16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1315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환자의 개인정보 처리기준</a:t>
            </a:r>
            <a:endParaRPr kumimoji="1" lang="ko-KR" altLang="en-US" sz="3600" dirty="0"/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501205"/>
            <a:ext cx="8308975" cy="4592091"/>
            <a:chOff x="4383144" y="5072072"/>
            <a:chExt cx="4332260" cy="1133468"/>
          </a:xfrm>
        </p:grpSpPr>
        <p:sp>
          <p:nvSpPr>
            <p:cNvPr id="23" name="모서리가 둥근 직사각형 22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24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597540" y="1870795"/>
            <a:ext cx="8193087" cy="429450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sz="2000" dirty="0" smtClean="0">
                <a:latin typeface="+mn-ea"/>
              </a:rPr>
              <a:t>▶ 진료 </a:t>
            </a:r>
            <a:r>
              <a:rPr lang="ko-KR" altLang="en-US" sz="2000" dirty="0" err="1" smtClean="0">
                <a:latin typeface="+mn-ea"/>
              </a:rPr>
              <a:t>신청시</a:t>
            </a:r>
            <a:r>
              <a:rPr lang="ko-KR" altLang="en-US" sz="2000" dirty="0" smtClean="0">
                <a:latin typeface="+mn-ea"/>
              </a:rPr>
              <a:t> 동의 없이 수집할 수 있는 개인정보 </a:t>
            </a:r>
            <a:endParaRPr lang="en-US" altLang="ko-KR" sz="2000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인터넷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전화 등에 의한 진료 </a:t>
            </a:r>
            <a:r>
              <a:rPr lang="ko-KR" altLang="en-US" dirty="0" err="1" smtClean="0">
                <a:latin typeface="+mn-ea"/>
              </a:rPr>
              <a:t>예약시</a:t>
            </a:r>
            <a:r>
              <a:rPr lang="ko-KR" altLang="en-US" dirty="0" smtClean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성명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생년월일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주소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연락처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방문에 의한 진료 </a:t>
            </a:r>
            <a:r>
              <a:rPr lang="ko-KR" altLang="en-US" dirty="0" err="1" smtClean="0">
                <a:latin typeface="+mn-ea"/>
              </a:rPr>
              <a:t>신청시</a:t>
            </a:r>
            <a:r>
              <a:rPr lang="ko-KR" altLang="en-US" dirty="0" smtClean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성명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주민등록번호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주소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전화번호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진료과목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ko-KR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sz="2000" dirty="0" smtClean="0">
                <a:latin typeface="+mn-ea"/>
              </a:rPr>
              <a:t>▶ 정보주체의 동의 없이 수집 가능한 진료목적의 범위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진료와 직접 관련된 진료신청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진단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 검사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치료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수납 등 업무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진료신청 문자발송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검사결과 통보 등의 업무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dirty="0" smtClean="0">
                <a:latin typeface="+mn-ea"/>
              </a:rPr>
              <a:t>   -</a:t>
            </a:r>
            <a:r>
              <a:rPr lang="ko-KR" altLang="en-US" dirty="0" smtClean="0">
                <a:latin typeface="+mn-ea"/>
              </a:rPr>
              <a:t> 진료와 연결된 예방접종</a:t>
            </a:r>
          </a:p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병원 이전 또는 휴업에 관한 정보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ko-KR" spc="-150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▶ </a:t>
            </a:r>
            <a:r>
              <a:rPr lang="en-US" altLang="ko-KR" sz="2000" dirty="0" smtClean="0">
                <a:latin typeface="+mn-ea"/>
              </a:rPr>
              <a:t>14</a:t>
            </a:r>
            <a:r>
              <a:rPr lang="ko-KR" altLang="en-US" sz="2000" dirty="0" smtClean="0">
                <a:latin typeface="+mn-ea"/>
              </a:rPr>
              <a:t>세 미만의 경우 법정대리인의 동의를 받아 개인정보 수집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ko-KR" spc="-150" dirty="0" smtClean="0">
              <a:latin typeface="+mn-ea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268760"/>
            <a:ext cx="6624811" cy="504056"/>
            <a:chOff x="-504874" y="2628330"/>
            <a:chExt cx="1800324" cy="461880"/>
          </a:xfrm>
        </p:grpSpPr>
        <p:sp>
          <p:nvSpPr>
            <p:cNvPr id="28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9" name="AutoShape 78"/>
            <p:cNvSpPr>
              <a:spLocks noChangeArrowheads="1"/>
            </p:cNvSpPr>
            <p:nvPr/>
          </p:nvSpPr>
          <p:spPr bwMode="auto">
            <a:xfrm>
              <a:off x="-490586" y="2646335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-504854" y="2660001"/>
              <a:ext cx="1715123" cy="430209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1. </a:t>
              </a:r>
              <a:r>
                <a:rPr lang="ko-KR" altLang="en-US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진료신청과정에서 환자의 개인정보 처리기준</a:t>
              </a:r>
              <a:endParaRPr kumimoji="0" lang="ko-KR" altLang="en-US" sz="2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17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환자의 개인정보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18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인터넷 진료예약 시 주민등록번호를 요구하는 것이 개인정보보호법에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저촉되나요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인터넷 진료예약 시 환자의 주민등록번호 수집 불가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인터넷 진료예약에서는 성명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전화번호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생년월일 등 최소한의 정보를 수집하고</a:t>
            </a:r>
            <a:r>
              <a:rPr lang="en-US" altLang="ko-KR" sz="16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진료를 받기 위해 환자가 내원하는 경우 주민등록번호 포함  진료기록부 작성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284984"/>
            <a:ext cx="828092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예방접종 안내를 위해 환자에게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SMS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를 </a:t>
            </a:r>
            <a:r>
              <a:rPr lang="ko-KR" altLang="en-US" dirty="0" err="1" smtClean="0">
                <a:latin typeface="HY헤드라인M" pitchFamily="18" charset="-127"/>
                <a:ea typeface="HY헤드라인M" pitchFamily="18" charset="-127"/>
              </a:rPr>
              <a:t>동의없이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보낼 수 있나요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 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717032"/>
            <a:ext cx="8044723" cy="1569660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진료목적 범위에 있는 예약내용의 안내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간염 </a:t>
            </a:r>
            <a:r>
              <a:rPr lang="en-US" altLang="ko-KR" sz="1600" dirty="0" smtClean="0"/>
              <a:t>1</a:t>
            </a:r>
            <a:r>
              <a:rPr lang="ko-KR" altLang="en-US" sz="1600" dirty="0" smtClean="0"/>
              <a:t>차 접종을 받은 사람에게 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차 접종을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  안내하는 등 동일 진료와 연결된 예방접종 사항은 동의 없이 </a:t>
            </a:r>
            <a:r>
              <a:rPr lang="en-US" altLang="ko-KR" sz="1600" dirty="0" smtClean="0"/>
              <a:t>SMS </a:t>
            </a:r>
            <a:r>
              <a:rPr lang="ko-KR" altLang="en-US" sz="1600" dirty="0" smtClean="0"/>
              <a:t>보내는 것 가능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당해 진료와 관계없는 예방접종 안내 등을 위해서는 정보주체 또는 법정대리인의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동의를 받은 후에 </a:t>
            </a:r>
            <a:r>
              <a:rPr lang="en-US" altLang="ko-KR" sz="1600" dirty="0" smtClean="0"/>
              <a:t>SMS </a:t>
            </a:r>
            <a:r>
              <a:rPr lang="ko-KR" altLang="en-US" sz="1600" dirty="0" smtClean="0"/>
              <a:t>보내는 방식 필요 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환자의 개인정보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19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465024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환자가 입원하는 경우 병원비 등을 원활하게 징수하기 위해 내부 규정으로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연대보증인을 세우도록 하고 있어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이러한 경우 진료목적의 범위에 해당하는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것으로 보고 연대보증인의 동의 없이 주민등록번호를 포함한 개인정보의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수집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이용이 가능한가요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 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2371547"/>
            <a:ext cx="8044723" cy="1569660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진료비 수납을 위해 내부규정으로 연대보증인을 세우도록 하고 연대보증인의 개인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정보를 수집하는 것은 환자의 진료와는 관련이 없으므로</a:t>
            </a:r>
            <a:r>
              <a:rPr lang="en-US" altLang="ko-KR" sz="1600" dirty="0" smtClean="0"/>
              <a:t>,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연대보증인의 주민등록번호를 수집하기 위해서는 개인정보 보호법에 따라 별도의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동의 필요</a:t>
            </a:r>
            <a:r>
              <a:rPr lang="en-US" altLang="ko-KR" sz="1600" dirty="0" smtClean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4523636"/>
            <a:ext cx="8044723" cy="1938992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진료비 수납을 위해 내부규정으로 연대보증인을 세우도록 하고 연대보증인의 개인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정보를 수집하는 것은 환자의 진료와는 관련이 없으므로</a:t>
            </a:r>
            <a:r>
              <a:rPr lang="en-US" altLang="ko-KR" sz="1600" dirty="0" smtClean="0"/>
              <a:t>,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개정된 개인정보보호법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주민등록번호 수집 법정주의 신설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에 따라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‘14.8.7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일부터 </a:t>
            </a:r>
            <a:endParaRPr lang="en-US" altLang="ko-KR" sz="1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rgbClr val="FF0000"/>
                </a:solidFill>
              </a:rPr>
              <a:t> 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법령상 근거 없이 주민등록번호 수집 불가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정보주체의 동의만으로 주민등록번호를</a:t>
            </a:r>
            <a:endParaRPr lang="en-US" altLang="ko-KR" sz="1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>
                <a:solidFill>
                  <a:srgbClr val="FF0000"/>
                </a:solidFill>
              </a:rPr>
              <a:t>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 수집할 수 없음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) </a:t>
            </a:r>
            <a:r>
              <a:rPr lang="en-US" altLang="ko-KR" sz="1600" b="1" dirty="0" smtClean="0"/>
              <a:t>※  </a:t>
            </a:r>
            <a:r>
              <a:rPr lang="ko-KR" altLang="en-US" sz="1600" b="1" dirty="0" smtClean="0"/>
              <a:t>근거</a:t>
            </a:r>
            <a:r>
              <a:rPr lang="en-US" altLang="ko-KR" sz="1600" b="1" dirty="0"/>
              <a:t>:</a:t>
            </a:r>
            <a:r>
              <a:rPr lang="ko-KR" altLang="en-US" sz="1600" b="1" dirty="0"/>
              <a:t>보건복지부 </a:t>
            </a:r>
            <a:r>
              <a:rPr lang="ko-KR" altLang="en-US" sz="1600" b="1" dirty="0" err="1"/>
              <a:t>정보화담당관</a:t>
            </a:r>
            <a:r>
              <a:rPr lang="en-US" altLang="ko-KR" sz="1600" b="1" dirty="0"/>
              <a:t>-</a:t>
            </a:r>
            <a:r>
              <a:rPr lang="en-US" altLang="ko-KR" sz="1600" b="1" dirty="0" smtClean="0"/>
              <a:t>4519 (2014.7.25  </a:t>
            </a:r>
            <a:r>
              <a:rPr lang="ko-KR" altLang="en-US" sz="1600" b="1" dirty="0" smtClean="0"/>
              <a:t>수정</a:t>
            </a:r>
            <a:r>
              <a:rPr lang="en-US" altLang="ko-KR" sz="1600" b="1" dirty="0" smtClean="0"/>
              <a:t>)</a:t>
            </a:r>
            <a:endParaRPr lang="en-US" altLang="ko-KR" sz="1600" b="1" dirty="0" smtClean="0">
              <a:solidFill>
                <a:srgbClr val="FF0000"/>
              </a:solidFill>
            </a:endParaRPr>
          </a:p>
        </p:txBody>
      </p:sp>
      <p:sp>
        <p:nvSpPr>
          <p:cNvPr id="2" name="아래쪽 화살표 1"/>
          <p:cNvSpPr/>
          <p:nvPr/>
        </p:nvSpPr>
        <p:spPr>
          <a:xfrm>
            <a:off x="3419872" y="3717032"/>
            <a:ext cx="223224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7785" y="3835489"/>
            <a:ext cx="12554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solidFill>
                  <a:srgbClr val="FF0000"/>
                </a:solidFill>
              </a:rPr>
              <a:t>수정내용</a:t>
            </a:r>
            <a:endParaRPr lang="en-US" altLang="ko-KR" b="1" dirty="0">
              <a:solidFill>
                <a:srgbClr val="FF0000"/>
              </a:solidFill>
            </a:endParaRPr>
          </a:p>
          <a:p>
            <a:pPr algn="ctr"/>
            <a:r>
              <a:rPr lang="en-US" altLang="ko-KR" sz="1200" b="1" dirty="0">
                <a:solidFill>
                  <a:srgbClr val="FF0000"/>
                </a:solidFill>
              </a:rPr>
              <a:t>(2014.7.25</a:t>
            </a:r>
            <a:r>
              <a:rPr lang="ko-KR" altLang="en-US" sz="1200" b="1" dirty="0">
                <a:solidFill>
                  <a:srgbClr val="FF0000"/>
                </a:solidFill>
              </a:rPr>
              <a:t>일</a:t>
            </a:r>
            <a:r>
              <a:rPr lang="en-US" altLang="ko-KR" sz="1200" b="1" dirty="0">
                <a:solidFill>
                  <a:srgbClr val="FF0000"/>
                </a:solidFill>
              </a:rPr>
              <a:t>)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n-US" altLang="ko-KR" sz="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romanUcPeriod"/>
            </a:pPr>
            <a:r>
              <a:rPr lang="ko-KR" altLang="en-US" sz="3600" b="1" spc="-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개인정보보호법 주요내용</a:t>
            </a:r>
            <a:endParaRPr lang="en-US" altLang="ko-KR" sz="1000" b="1" spc="-1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romanUcPeriod"/>
            </a:pPr>
            <a:r>
              <a:rPr lang="ko-KR" altLang="en-US" sz="3600" b="1" spc="-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의료기관 개인정보 처리 기준</a:t>
            </a:r>
            <a:endParaRPr lang="en-US" altLang="ko-KR" sz="3600" b="1" spc="-1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romanUcPeriod"/>
            </a:pPr>
            <a:r>
              <a:rPr lang="ko-KR" altLang="en-US" sz="3600" b="1" spc="-17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개인정보 처리단계별 조치기준</a:t>
            </a:r>
            <a:endParaRPr lang="en-US" altLang="ko-KR" sz="1000" b="1" spc="-1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/>
              <a:t>목 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9646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501205"/>
            <a:ext cx="8308975" cy="4592091"/>
            <a:chOff x="4383144" y="5072072"/>
            <a:chExt cx="4332260" cy="1133468"/>
          </a:xfrm>
        </p:grpSpPr>
        <p:sp>
          <p:nvSpPr>
            <p:cNvPr id="23" name="모서리가 둥근 직사각형 22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24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597540" y="1884973"/>
            <a:ext cx="8294940" cy="478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dirty="0" smtClean="0">
                <a:latin typeface="+mn-ea"/>
              </a:rPr>
              <a:t>▶ 진료과정에서 환자 동의 없이 수집하는 개인정보 </a:t>
            </a:r>
            <a:endParaRPr lang="en-US" altLang="ko-KR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dirty="0" smtClean="0">
                <a:latin typeface="+mn-ea"/>
              </a:rPr>
              <a:t>  </a:t>
            </a:r>
            <a:r>
              <a:rPr lang="en-US" altLang="ko-KR" sz="1600" dirty="0" smtClean="0">
                <a:latin typeface="+mn-ea"/>
              </a:rPr>
              <a:t>- </a:t>
            </a:r>
            <a:r>
              <a:rPr lang="ko-KR" altLang="en-US" sz="1600" dirty="0" smtClean="0">
                <a:latin typeface="+mn-ea"/>
              </a:rPr>
              <a:t>진료기록부</a:t>
            </a:r>
            <a:r>
              <a:rPr lang="en-US" altLang="ko-KR" sz="1600" dirty="0" smtClean="0">
                <a:latin typeface="+mn-ea"/>
              </a:rPr>
              <a:t>: </a:t>
            </a:r>
            <a:r>
              <a:rPr lang="ko-KR" altLang="en-US" sz="1600" dirty="0" smtClean="0">
                <a:latin typeface="+mn-ea"/>
              </a:rPr>
              <a:t>성명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주소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연락처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주민등록번호 등 </a:t>
            </a:r>
            <a:r>
              <a:rPr lang="ko-KR" altLang="en-US" sz="1600" dirty="0" err="1" smtClean="0">
                <a:latin typeface="+mn-ea"/>
              </a:rPr>
              <a:t>인적사항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주된 증상</a:t>
            </a:r>
            <a:r>
              <a:rPr lang="en-US" altLang="ko-KR" sz="1600" dirty="0" smtClean="0">
                <a:latin typeface="+mn-ea"/>
              </a:rPr>
              <a:t>(</a:t>
            </a:r>
            <a:r>
              <a:rPr lang="ko-KR" altLang="en-US" sz="1600" dirty="0" smtClean="0">
                <a:latin typeface="+mn-ea"/>
              </a:rPr>
              <a:t>병력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가족력 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추가 기록 가능</a:t>
            </a:r>
            <a:r>
              <a:rPr lang="en-US" altLang="ko-KR" sz="1600" dirty="0" smtClean="0">
                <a:latin typeface="+mn-ea"/>
              </a:rPr>
              <a:t>), </a:t>
            </a:r>
            <a:r>
              <a:rPr lang="ko-KR" altLang="en-US" sz="1600" dirty="0" smtClean="0">
                <a:latin typeface="+mn-ea"/>
              </a:rPr>
              <a:t>진단결과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치료 내용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진료 일시</a:t>
            </a:r>
            <a:endParaRPr lang="en-US" altLang="ko-KR" sz="1600" dirty="0" smtClean="0">
              <a:latin typeface="+mn-ea"/>
            </a:endParaRPr>
          </a:p>
          <a:p>
            <a:r>
              <a:rPr lang="en-US" altLang="ko-KR" sz="1600" dirty="0" smtClean="0">
                <a:latin typeface="+mn-ea"/>
              </a:rPr>
              <a:t>  - </a:t>
            </a:r>
            <a:r>
              <a:rPr lang="ko-KR" altLang="en-US" sz="1600" dirty="0" smtClean="0">
                <a:latin typeface="+mn-ea"/>
              </a:rPr>
              <a:t>처방전</a:t>
            </a:r>
            <a:r>
              <a:rPr lang="en-US" altLang="ko-KR" sz="1600" dirty="0" smtClean="0">
                <a:latin typeface="+mn-ea"/>
              </a:rPr>
              <a:t>: </a:t>
            </a:r>
            <a:r>
              <a:rPr lang="ko-KR" altLang="en-US" sz="1600" dirty="0" smtClean="0">
                <a:latin typeface="+mn-ea"/>
              </a:rPr>
              <a:t>환자의 성명 및 주민등록번호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처방의약품의 명칭</a:t>
            </a:r>
            <a:r>
              <a:rPr lang="en-US" altLang="ko-KR" sz="1600" dirty="0" smtClean="0">
                <a:latin typeface="+mn-ea"/>
              </a:rPr>
              <a:t>·</a:t>
            </a:r>
            <a:r>
              <a:rPr lang="ko-KR" altLang="en-US" sz="1600" dirty="0" smtClean="0">
                <a:latin typeface="+mn-ea"/>
              </a:rPr>
              <a:t>분량</a:t>
            </a:r>
            <a:r>
              <a:rPr lang="en-US" altLang="ko-KR" sz="1600" dirty="0" smtClean="0">
                <a:latin typeface="+mn-ea"/>
              </a:rPr>
              <a:t>·</a:t>
            </a:r>
            <a:r>
              <a:rPr lang="ko-KR" altLang="en-US" sz="1600" dirty="0" smtClean="0">
                <a:latin typeface="+mn-ea"/>
              </a:rPr>
              <a:t>용법 및 용량 등</a:t>
            </a:r>
            <a:endParaRPr lang="en-US" altLang="ko-KR" sz="1600" dirty="0" smtClean="0">
              <a:latin typeface="+mn-ea"/>
            </a:endParaRPr>
          </a:p>
          <a:p>
            <a:endParaRPr lang="ko-KR" altLang="en-US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▶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spc="-50" dirty="0" smtClean="0">
                <a:latin typeface="+mn-ea"/>
              </a:rPr>
              <a:t>법률에 따른 의료인의 개인정보 제공 의무</a:t>
            </a:r>
            <a:endParaRPr lang="en-US" altLang="ko-KR" spc="-50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sz="1600" spc="-50" dirty="0" smtClean="0">
                <a:latin typeface="+mn-ea"/>
              </a:rPr>
              <a:t>   - </a:t>
            </a:r>
            <a:r>
              <a:rPr lang="ko-KR" altLang="en-US" sz="1600" spc="-50" dirty="0" smtClean="0">
                <a:latin typeface="+mn-ea"/>
              </a:rPr>
              <a:t>진료환자의 진료기록의 송부</a:t>
            </a:r>
            <a:r>
              <a:rPr lang="en-US" altLang="ko-KR" sz="1600" spc="-50" dirty="0" smtClean="0">
                <a:latin typeface="+mn-ea"/>
              </a:rPr>
              <a:t>( </a:t>
            </a:r>
            <a:r>
              <a:rPr lang="ko-KR" altLang="en-US" sz="1600" spc="-50" dirty="0" smtClean="0">
                <a:latin typeface="+mn-ea"/>
              </a:rPr>
              <a:t>환자나 환자 보호자의 동의를 받은 경우</a:t>
            </a:r>
            <a:r>
              <a:rPr lang="en-US" altLang="ko-KR" sz="1600" spc="-50" dirty="0" smtClean="0">
                <a:latin typeface="+mn-ea"/>
              </a:rPr>
              <a:t>,</a:t>
            </a:r>
            <a:r>
              <a:rPr lang="ko-KR" altLang="en-US" sz="1600" dirty="0" smtClean="0">
                <a:latin typeface="+mn-ea"/>
              </a:rPr>
              <a:t> 의료법 제</a:t>
            </a:r>
            <a:r>
              <a:rPr lang="en-US" altLang="ko-KR" sz="1600" dirty="0" smtClean="0">
                <a:latin typeface="+mn-ea"/>
              </a:rPr>
              <a:t>21</a:t>
            </a:r>
            <a:r>
              <a:rPr lang="ko-KR" altLang="en-US" sz="1600" dirty="0" smtClean="0">
                <a:latin typeface="+mn-ea"/>
              </a:rPr>
              <a:t>조</a:t>
            </a:r>
            <a:r>
              <a:rPr lang="en-US" altLang="ko-KR" sz="1600" spc="-50" dirty="0" smtClean="0">
                <a:latin typeface="+mn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spc="-50" dirty="0" smtClean="0">
                <a:latin typeface="+mn-ea"/>
              </a:rPr>
              <a:t>   - </a:t>
            </a:r>
            <a:r>
              <a:rPr lang="ko-KR" altLang="en-US" sz="1600" spc="-30" dirty="0" err="1" smtClean="0">
                <a:latin typeface="+mn-ea"/>
              </a:rPr>
              <a:t>감염병환자</a:t>
            </a:r>
            <a:r>
              <a:rPr lang="ko-KR" altLang="en-US" sz="1600" spc="-30" dirty="0" smtClean="0">
                <a:latin typeface="+mn-ea"/>
              </a:rPr>
              <a:t> 등 신고</a:t>
            </a:r>
            <a:r>
              <a:rPr lang="en-US" altLang="ko-KR" sz="1600" spc="-30" dirty="0" smtClean="0">
                <a:latin typeface="+mn-ea"/>
              </a:rPr>
              <a:t>(</a:t>
            </a:r>
            <a:r>
              <a:rPr lang="ko-KR" altLang="en-US" sz="1600" dirty="0" err="1" smtClean="0">
                <a:latin typeface="+mn-ea"/>
              </a:rPr>
              <a:t>감염병</a:t>
            </a:r>
            <a:r>
              <a:rPr lang="ko-KR" altLang="en-US" sz="1600" dirty="0" smtClean="0">
                <a:latin typeface="+mn-ea"/>
              </a:rPr>
              <a:t> 예방 및 관리에 관한 법률 제</a:t>
            </a:r>
            <a:r>
              <a:rPr lang="en-US" altLang="ko-KR" sz="1600" dirty="0" smtClean="0">
                <a:latin typeface="+mn-ea"/>
              </a:rPr>
              <a:t>11</a:t>
            </a:r>
            <a:r>
              <a:rPr lang="ko-KR" altLang="en-US" sz="1600" dirty="0" smtClean="0">
                <a:latin typeface="+mn-ea"/>
              </a:rPr>
              <a:t>조</a:t>
            </a:r>
            <a:r>
              <a:rPr lang="en-US" altLang="ko-KR" sz="1600" spc="-30" dirty="0" smtClean="0">
                <a:latin typeface="+mn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spc="-30" dirty="0" smtClean="0">
                <a:latin typeface="+mn-ea"/>
              </a:rPr>
              <a:t>   - </a:t>
            </a:r>
            <a:r>
              <a:rPr lang="ko-KR" altLang="en-US" sz="1600" spc="-30" dirty="0" smtClean="0">
                <a:latin typeface="+mn-ea"/>
              </a:rPr>
              <a:t>응급환자의 이송</a:t>
            </a:r>
            <a:r>
              <a:rPr lang="en-US" altLang="ko-KR" sz="1600" spc="-30" dirty="0" smtClean="0">
                <a:latin typeface="+mn-ea"/>
              </a:rPr>
              <a:t>(</a:t>
            </a:r>
            <a:r>
              <a:rPr lang="ko-KR" altLang="en-US" sz="1600" dirty="0" smtClean="0">
                <a:latin typeface="+mn-ea"/>
              </a:rPr>
              <a:t>응급의료에 관한 법률 제</a:t>
            </a:r>
            <a:r>
              <a:rPr lang="en-US" altLang="ko-KR" sz="1600" dirty="0" smtClean="0">
                <a:latin typeface="+mn-ea"/>
              </a:rPr>
              <a:t>11</a:t>
            </a:r>
            <a:r>
              <a:rPr lang="ko-KR" altLang="en-US" sz="1600" dirty="0" smtClean="0">
                <a:latin typeface="+mn-ea"/>
              </a:rPr>
              <a:t>조</a:t>
            </a:r>
            <a:r>
              <a:rPr lang="en-US" altLang="ko-KR" sz="1600" spc="-30" dirty="0" smtClean="0">
                <a:latin typeface="+mn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spc="-30" dirty="0" smtClean="0">
                <a:latin typeface="+mn-ea"/>
              </a:rPr>
              <a:t>   - </a:t>
            </a:r>
            <a:r>
              <a:rPr lang="ko-KR" altLang="en-US" sz="1600" spc="-30" dirty="0" smtClean="0">
                <a:latin typeface="+mn-ea"/>
              </a:rPr>
              <a:t>감염인 진단 검안사실의 신고</a:t>
            </a:r>
            <a:r>
              <a:rPr lang="en-US" altLang="ko-KR" sz="1600" spc="-30" dirty="0" smtClean="0">
                <a:latin typeface="+mn-ea"/>
              </a:rPr>
              <a:t>(</a:t>
            </a:r>
            <a:r>
              <a:rPr lang="ko-KR" altLang="en-US" sz="1600" dirty="0" smtClean="0">
                <a:latin typeface="+mn-ea"/>
              </a:rPr>
              <a:t>후천성면역결핍증예방법 제</a:t>
            </a:r>
            <a:r>
              <a:rPr lang="en-US" altLang="ko-KR" sz="1600" dirty="0" smtClean="0">
                <a:latin typeface="+mn-ea"/>
              </a:rPr>
              <a:t>5</a:t>
            </a:r>
            <a:r>
              <a:rPr lang="ko-KR" altLang="en-US" sz="1600" dirty="0" smtClean="0">
                <a:latin typeface="+mn-ea"/>
              </a:rPr>
              <a:t>조</a:t>
            </a:r>
            <a:r>
              <a:rPr lang="en-US" altLang="ko-KR" sz="1600" spc="-30" dirty="0" smtClean="0">
                <a:latin typeface="+mn-ea"/>
              </a:rPr>
              <a:t>) </a:t>
            </a:r>
          </a:p>
          <a:p>
            <a:pPr>
              <a:lnSpc>
                <a:spcPct val="120000"/>
              </a:lnSpc>
            </a:pPr>
            <a:r>
              <a:rPr lang="en-US" altLang="ko-KR" sz="1600" spc="-30" dirty="0" smtClean="0">
                <a:latin typeface="+mn-ea"/>
              </a:rPr>
              <a:t>   - </a:t>
            </a:r>
            <a:r>
              <a:rPr lang="ko-KR" altLang="en-US" sz="1600" spc="-30" dirty="0" smtClean="0">
                <a:latin typeface="+mn-ea"/>
              </a:rPr>
              <a:t>특정수혈부작용 신고</a:t>
            </a:r>
            <a:r>
              <a:rPr lang="en-US" altLang="ko-KR" sz="1600" spc="-30" dirty="0" smtClean="0">
                <a:latin typeface="+mn-ea"/>
              </a:rPr>
              <a:t>(</a:t>
            </a:r>
            <a:r>
              <a:rPr lang="ko-KR" altLang="en-US" sz="1600" dirty="0" smtClean="0">
                <a:latin typeface="+mn-ea"/>
              </a:rPr>
              <a:t>혈액관리법 제</a:t>
            </a:r>
            <a:r>
              <a:rPr lang="en-US" altLang="ko-KR" sz="1600" dirty="0" smtClean="0">
                <a:latin typeface="+mn-ea"/>
              </a:rPr>
              <a:t>10</a:t>
            </a:r>
            <a:r>
              <a:rPr lang="ko-KR" altLang="en-US" sz="1600" dirty="0" smtClean="0">
                <a:latin typeface="+mn-ea"/>
              </a:rPr>
              <a:t>조</a:t>
            </a:r>
            <a:r>
              <a:rPr lang="en-US" altLang="ko-KR" sz="1600" spc="-30" dirty="0" smtClean="0">
                <a:latin typeface="+mn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spc="-30" dirty="0" smtClean="0">
                <a:latin typeface="+mn-ea"/>
              </a:rPr>
              <a:t>   - </a:t>
            </a:r>
            <a:r>
              <a:rPr lang="ko-KR" altLang="en-US" sz="1600" spc="-30" dirty="0" err="1" smtClean="0">
                <a:latin typeface="+mn-ea"/>
              </a:rPr>
              <a:t>뇌사추정자</a:t>
            </a:r>
            <a:r>
              <a:rPr lang="ko-KR" altLang="en-US" sz="1600" spc="-30" dirty="0" smtClean="0">
                <a:latin typeface="+mn-ea"/>
              </a:rPr>
              <a:t> 신고</a:t>
            </a:r>
            <a:r>
              <a:rPr lang="en-US" altLang="ko-KR" sz="1600" spc="-30" dirty="0" smtClean="0">
                <a:latin typeface="+mn-ea"/>
              </a:rPr>
              <a:t>(</a:t>
            </a:r>
            <a:r>
              <a:rPr lang="ko-KR" altLang="en-US" sz="1600" dirty="0" smtClean="0">
                <a:latin typeface="+mn-ea"/>
              </a:rPr>
              <a:t>장기 등 이식에 관한 법률 제</a:t>
            </a:r>
            <a:r>
              <a:rPr lang="en-US" altLang="ko-KR" sz="1600" dirty="0" smtClean="0">
                <a:latin typeface="+mn-ea"/>
              </a:rPr>
              <a:t>17</a:t>
            </a:r>
            <a:r>
              <a:rPr lang="ko-KR" altLang="en-US" sz="1600" dirty="0" smtClean="0">
                <a:latin typeface="+mn-ea"/>
              </a:rPr>
              <a:t>조</a:t>
            </a:r>
            <a:r>
              <a:rPr lang="en-US" altLang="ko-KR" sz="1600" dirty="0" smtClean="0">
                <a:latin typeface="+mn-ea"/>
              </a:rPr>
              <a:t>)</a:t>
            </a:r>
            <a:endParaRPr lang="ko-KR" altLang="en-US" sz="1600" dirty="0" smtClean="0">
              <a:latin typeface="+mn-ea"/>
            </a:endParaRPr>
          </a:p>
          <a:p>
            <a:pPr>
              <a:lnSpc>
                <a:spcPct val="120000"/>
              </a:lnSpc>
            </a:pPr>
            <a:endParaRPr lang="ko-KR" altLang="en-US" sz="1600" spc="-30" dirty="0" smtClean="0">
              <a:latin typeface="+mn-ea"/>
            </a:endParaRPr>
          </a:p>
          <a:p>
            <a:pPr>
              <a:lnSpc>
                <a:spcPct val="120000"/>
              </a:lnSpc>
              <a:spcAft>
                <a:spcPts val="100"/>
              </a:spcAft>
            </a:pP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  <a:p>
            <a:pPr marL="177800" indent="-17780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ko-KR" spc="-15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254309"/>
            <a:ext cx="6624811" cy="518507"/>
            <a:chOff x="-504874" y="2628330"/>
            <a:chExt cx="1800324" cy="461879"/>
          </a:xfrm>
        </p:grpSpPr>
        <p:sp>
          <p:nvSpPr>
            <p:cNvPr id="28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9" name="AutoShape 78"/>
            <p:cNvSpPr>
              <a:spLocks noChangeArrowheads="1"/>
            </p:cNvSpPr>
            <p:nvPr/>
          </p:nvSpPr>
          <p:spPr bwMode="auto">
            <a:xfrm>
              <a:off x="-490586" y="2646335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-485285" y="2660000"/>
              <a:ext cx="1715123" cy="430209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2. </a:t>
              </a:r>
              <a:r>
                <a:rPr lang="ko-KR" altLang="en-US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진료과정에서 환자의 개인정보 처리기준</a:t>
              </a:r>
              <a:endParaRPr kumimoji="0" lang="ko-KR" altLang="en-US" sz="2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20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제목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환자의 개인정보 처리기준</a:t>
            </a:r>
            <a:endParaRPr kumimoji="1"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환자의 개인정보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21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98493"/>
            <a:ext cx="864096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의학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치과의학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한방의학 또는 간호학을 전공하는 학생이 진료 과정을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참관하고자 하는 경우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환자에게 동의를 받아야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940639"/>
            <a:ext cx="8044723" cy="3046988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의료행위 보조자로서의 의학 등 전공학생은 지도교수 또는 의료인의 지도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감독을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받아 법령이 인정하는 의료행위는 환자의 동의를 받지 않고도 참관 및 의료행위 가능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법령에서 인정하는 의료행위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의료법제</a:t>
            </a:r>
            <a:r>
              <a:rPr lang="en-US" altLang="ko-KR" sz="1600" dirty="0" smtClean="0"/>
              <a:t>27</a:t>
            </a:r>
            <a:r>
              <a:rPr lang="ko-KR" altLang="en-US" sz="1600" dirty="0" smtClean="0"/>
              <a:t>조제</a:t>
            </a:r>
            <a:r>
              <a:rPr lang="en-US" altLang="ko-KR" sz="1600" dirty="0" smtClean="0"/>
              <a:t>1</a:t>
            </a:r>
            <a:r>
              <a:rPr lang="ko-KR" altLang="en-US" sz="1600" dirty="0" err="1" smtClean="0"/>
              <a:t>항제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호</a:t>
            </a:r>
            <a:r>
              <a:rPr lang="en-US" altLang="ko-KR" sz="16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① 전공 분야와 관련되는 실습을 하기 위하여 지도교수의 지도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감독을 받아 행하는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</a:t>
            </a:r>
            <a:r>
              <a:rPr lang="ko-KR" altLang="en-US" sz="1600" dirty="0" smtClean="0"/>
              <a:t>의료행위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② </a:t>
            </a:r>
            <a:r>
              <a:rPr lang="ko-KR" altLang="en-US" sz="1600" dirty="0" smtClean="0"/>
              <a:t>국민에 대한 의료봉사활동으로서 의료인의 지도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감독을 받아 행하는 의료행위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③ </a:t>
            </a:r>
            <a:r>
              <a:rPr lang="ko-KR" altLang="en-US" sz="1600" dirty="0" smtClean="0"/>
              <a:t>전시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사변이나 그 밖에 이에 준하는 국가비상사태 시에 국가나 지방자치단체의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</a:t>
            </a:r>
            <a:r>
              <a:rPr lang="ko-KR" altLang="en-US" sz="1600" dirty="0" smtClean="0"/>
              <a:t>요청에 따라 의료인의 지도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감독을 받아 행하는 의료행위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501205"/>
            <a:ext cx="8308975" cy="1999803"/>
            <a:chOff x="4383144" y="5072072"/>
            <a:chExt cx="4332260" cy="1133468"/>
          </a:xfrm>
        </p:grpSpPr>
        <p:sp>
          <p:nvSpPr>
            <p:cNvPr id="23" name="모서리가 둥근 직사각형 22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24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597540" y="1752375"/>
            <a:ext cx="8294940" cy="263764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dirty="0" smtClean="0">
                <a:latin typeface="+mn-ea"/>
              </a:rPr>
              <a:t>▶ 법률의 규정에 따라 환자정보 제공 가능</a:t>
            </a:r>
            <a:endParaRPr lang="en-US" altLang="ko-KR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국민건강보험공단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건강보험심사평가원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법원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국민연금공단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보험회사 등</a:t>
            </a:r>
            <a:endParaRPr lang="en-US" altLang="ko-KR" dirty="0" smtClean="0">
              <a:latin typeface="+mn-ea"/>
            </a:endParaRPr>
          </a:p>
          <a:p>
            <a:pPr marL="285750" indent="-285750">
              <a:lnSpc>
                <a:spcPct val="50000"/>
              </a:lnSpc>
              <a:spcBef>
                <a:spcPts val="600"/>
              </a:spcBef>
              <a:spcAft>
                <a:spcPts val="100"/>
              </a:spcAft>
            </a:pPr>
            <a:endParaRPr lang="en-US" altLang="ko-KR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dirty="0" smtClean="0">
                <a:latin typeface="+mn-ea"/>
              </a:rPr>
              <a:t>▶ 의료법에 따른 보존기간이 경과하지 않은 개인정보는 삭제 요구 불가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lnSpc>
                <a:spcPct val="120000"/>
              </a:lnSpc>
              <a:spcAft>
                <a:spcPts val="100"/>
              </a:spcAft>
            </a:pP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  <a:p>
            <a:pPr marL="177800" indent="-17780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ko-KR" spc="-15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182301"/>
            <a:ext cx="6624811" cy="518507"/>
            <a:chOff x="-504874" y="2628330"/>
            <a:chExt cx="1800324" cy="461879"/>
          </a:xfrm>
        </p:grpSpPr>
        <p:sp>
          <p:nvSpPr>
            <p:cNvPr id="28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9" name="AutoShape 78"/>
            <p:cNvSpPr>
              <a:spLocks noChangeArrowheads="1"/>
            </p:cNvSpPr>
            <p:nvPr/>
          </p:nvSpPr>
          <p:spPr bwMode="auto">
            <a:xfrm>
              <a:off x="-490586" y="2646335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-485285" y="2660000"/>
              <a:ext cx="1715123" cy="430209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2. </a:t>
              </a:r>
              <a:r>
                <a:rPr lang="ko-KR" altLang="en-US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진료과정에서 환자의 개인정보 처리기준</a:t>
              </a:r>
              <a:endParaRPr kumimoji="0" lang="ko-KR" altLang="en-US" sz="2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4" name="그룹 40"/>
          <p:cNvGrpSpPr>
            <a:grpSpLocks/>
          </p:cNvGrpSpPr>
          <p:nvPr/>
        </p:nvGrpSpPr>
        <p:grpSpPr bwMode="auto">
          <a:xfrm>
            <a:off x="539552" y="4158389"/>
            <a:ext cx="8308975" cy="1862899"/>
            <a:chOff x="4383144" y="5072072"/>
            <a:chExt cx="4332260" cy="1133468"/>
          </a:xfrm>
        </p:grpSpPr>
        <p:sp>
          <p:nvSpPr>
            <p:cNvPr id="13" name="모서리가 둥근 직사각형 12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14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5" name="그룹 39"/>
          <p:cNvGrpSpPr>
            <a:grpSpLocks/>
          </p:cNvGrpSpPr>
          <p:nvPr/>
        </p:nvGrpSpPr>
        <p:grpSpPr bwMode="auto">
          <a:xfrm>
            <a:off x="683295" y="3861048"/>
            <a:ext cx="6624811" cy="504056"/>
            <a:chOff x="-504874" y="2628330"/>
            <a:chExt cx="1800324" cy="461879"/>
          </a:xfrm>
        </p:grpSpPr>
        <p:sp>
          <p:nvSpPr>
            <p:cNvPr id="17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8" name="AutoShape 78"/>
            <p:cNvSpPr>
              <a:spLocks noChangeArrowheads="1"/>
            </p:cNvSpPr>
            <p:nvPr/>
          </p:nvSpPr>
          <p:spPr bwMode="auto">
            <a:xfrm>
              <a:off x="-490586" y="2646335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-485231" y="2660000"/>
              <a:ext cx="1715123" cy="430209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3. </a:t>
              </a:r>
              <a:r>
                <a:rPr lang="ko-KR" altLang="en-US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처방과정에서 환자의 개인정보 처리기준</a:t>
              </a:r>
              <a:endParaRPr kumimoji="0" lang="ko-KR" altLang="en-US" sz="2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1" name="Rectangle 5"/>
          <p:cNvSpPr txBox="1">
            <a:spLocks noChangeArrowheads="1"/>
          </p:cNvSpPr>
          <p:nvPr/>
        </p:nvSpPr>
        <p:spPr bwMode="auto">
          <a:xfrm>
            <a:off x="611560" y="4462400"/>
            <a:ext cx="8193087" cy="1558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dirty="0" smtClean="0">
                <a:latin typeface="+mn-ea"/>
              </a:rPr>
              <a:t>▶ 처방과정에서 처방전의 작성</a:t>
            </a:r>
            <a:r>
              <a:rPr lang="en-US" altLang="ko-KR" dirty="0" smtClean="0">
                <a:latin typeface="+mn-ea"/>
              </a:rPr>
              <a:t>·</a:t>
            </a:r>
            <a:r>
              <a:rPr lang="ko-KR" altLang="en-US" dirty="0" smtClean="0">
                <a:latin typeface="+mn-ea"/>
              </a:rPr>
              <a:t>교부</a:t>
            </a:r>
            <a:r>
              <a:rPr lang="en-US" altLang="ko-KR" dirty="0" smtClean="0">
                <a:latin typeface="+mn-ea"/>
              </a:rPr>
              <a:t>·</a:t>
            </a:r>
            <a:r>
              <a:rPr lang="ko-KR" altLang="en-US" dirty="0" smtClean="0">
                <a:latin typeface="+mn-ea"/>
              </a:rPr>
              <a:t>발급</a:t>
            </a:r>
            <a:endParaRPr lang="en-US" altLang="ko-KR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환자정보 보호를 위한 안전성 확보조치 필요</a:t>
            </a:r>
            <a:endParaRPr lang="en-US" altLang="ko-KR" dirty="0" smtClean="0">
              <a:latin typeface="+mn-ea"/>
            </a:endParaRPr>
          </a:p>
          <a:p>
            <a:pPr marL="285750" indent="-285750">
              <a:spcBef>
                <a:spcPts val="600"/>
              </a:spcBef>
              <a:spcAft>
                <a:spcPts val="100"/>
              </a:spcAft>
            </a:pPr>
            <a:endParaRPr lang="ko-KR" altLang="en-US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▶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진료비 수납을 위한 최소한의 정보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카드번호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카드승인번호 등</a:t>
            </a:r>
            <a:r>
              <a:rPr lang="en-US" altLang="ko-KR" dirty="0" smtClean="0">
                <a:latin typeface="+mn-ea"/>
              </a:rPr>
              <a:t>)</a:t>
            </a:r>
            <a:r>
              <a:rPr lang="ko-KR" altLang="en-US" dirty="0" smtClean="0">
                <a:latin typeface="+mn-ea"/>
              </a:rPr>
              <a:t>는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수집 가능</a:t>
            </a:r>
            <a:endParaRPr lang="en-US" altLang="ko-KR" spc="-150" dirty="0" smtClean="0">
              <a:latin typeface="+mn-ea"/>
            </a:endParaRPr>
          </a:p>
        </p:txBody>
      </p:sp>
      <p:sp>
        <p:nvSpPr>
          <p:cNvPr id="22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22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제목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환자의 개인정보 처리기준</a:t>
            </a:r>
            <a:endParaRPr kumimoji="1"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환자의 개인정보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23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병원에서 진료를 받기 위해서 반드시 환자가 개인정보 활용 동의서에 서명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해야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의료법에서 진료기록부 작성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처방전 작성 및 교부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의료행위 등을 규정하고 있으므로</a:t>
            </a:r>
            <a:r>
              <a:rPr lang="en-US" altLang="ko-KR" sz="1600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진료목적에 필요한 성명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주민등록번호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주소 등의 개인정보는 환자의 동의 없이 수집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및 이용 가능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284984"/>
            <a:ext cx="828092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전화로 병원에 입원하고 있는지 여부를 문의 받을 경우 알려줘도 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717032"/>
            <a:ext cx="8044723" cy="1938992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환자 입원정보는 개인정보로 환자의 동의 없이는 알려주지 않아야 함 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환자 본인이나 보호자와 직접 연락할 수 있도록 안내하는 것이 바람직함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의료법 제</a:t>
            </a:r>
            <a:r>
              <a:rPr lang="en-US" altLang="ko-KR" sz="1600" dirty="0" smtClean="0"/>
              <a:t>19</a:t>
            </a:r>
            <a:r>
              <a:rPr lang="ko-KR" altLang="en-US" sz="1600" dirty="0" smtClean="0"/>
              <a:t>조에 따라 의료인은 이 법이나 다른 법령에 특별히 규정된 경우 외에는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  의료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조산 또는 간호를 하면서 알게 된 다른 사람의 비밀을 누설하지 못하므로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환자의 개인정보인 입원 여부를 환자의 동의 없이 알려 주는 경우 의료법에 저촉 가능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환자의 개인정보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536462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홈페이지 상담코너에 질문을 하고 답변을 원할 경우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성명과 </a:t>
            </a:r>
            <a:r>
              <a:rPr lang="ko-KR" altLang="en-US" dirty="0" err="1" smtClean="0">
                <a:latin typeface="HY헤드라인M" pitchFamily="18" charset="-127"/>
                <a:ea typeface="HY헤드라인M" pitchFamily="18" charset="-127"/>
              </a:rPr>
              <a:t>이메일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주소를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입력하도록 하는데 이 경우에도 동의를 받아야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12803" cy="1538883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의료법에서 홈페이지에서의 진료상담은 의료법상 진료행위가 아니므로 개인정보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보호법 제</a:t>
            </a:r>
            <a:r>
              <a:rPr lang="en-US" altLang="ko-KR" sz="1600" dirty="0" smtClean="0"/>
              <a:t>15</a:t>
            </a:r>
            <a:r>
              <a:rPr lang="ko-KR" altLang="en-US" sz="1600" dirty="0" smtClean="0"/>
              <a:t>조에 따라 정보주체 동의 필요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또한 개인의 건강정보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병력 등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와 같은 민감정보를 수집할 경우에는 제</a:t>
            </a:r>
            <a:r>
              <a:rPr lang="en-US" altLang="ko-KR" sz="1600" dirty="0" smtClean="0"/>
              <a:t>23</a:t>
            </a:r>
            <a:r>
              <a:rPr lang="ko-KR" altLang="en-US" sz="1600" dirty="0" smtClean="0"/>
              <a:t>조에 따라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별도로 구분하여 동의 필요</a:t>
            </a:r>
            <a:r>
              <a:rPr lang="en-US" altLang="ko-KR" sz="1600" dirty="0" smtClean="0"/>
              <a:t> </a:t>
            </a:r>
            <a:endParaRPr lang="ko-KR" altLang="en-US" sz="1600" dirty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543357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진료실 앞 모니터에 대기자 명단을 게시하고 있는데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이 때 환자의 이름을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전체 다 표시해도 되는지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4176133"/>
            <a:ext cx="8044723" cy="1538883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성명 전체 표기 가능함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의료기관에서 환자의 이름을 모두 표기하는 것은 개인정보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보호법 제</a:t>
            </a:r>
            <a:r>
              <a:rPr lang="en-US" altLang="ko-KR" sz="1600" dirty="0" smtClean="0"/>
              <a:t>15</a:t>
            </a:r>
            <a:r>
              <a:rPr lang="ko-KR" altLang="en-US" sz="1600" dirty="0" smtClean="0"/>
              <a:t>조제</a:t>
            </a:r>
            <a:r>
              <a:rPr lang="en-US" altLang="ko-KR" sz="1600" dirty="0" smtClean="0"/>
              <a:t>1</a:t>
            </a:r>
            <a:r>
              <a:rPr lang="ko-KR" altLang="en-US" sz="1600" dirty="0" err="1" smtClean="0"/>
              <a:t>항제</a:t>
            </a:r>
            <a:r>
              <a:rPr lang="en-US" altLang="ko-KR" sz="1600" dirty="0" smtClean="0"/>
              <a:t>4</a:t>
            </a:r>
            <a:r>
              <a:rPr lang="ko-KR" altLang="en-US" sz="1600" dirty="0" smtClean="0"/>
              <a:t>호에 따라 </a:t>
            </a:r>
            <a:r>
              <a:rPr lang="ko-KR" altLang="en-US" sz="1600" dirty="0" err="1" smtClean="0"/>
              <a:t>동의없이</a:t>
            </a:r>
            <a:r>
              <a:rPr lang="ko-KR" altLang="en-US" sz="1600" dirty="0" smtClean="0"/>
              <a:t> 이용할 수 있는 것으로 판단됨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다만 민감한 </a:t>
            </a:r>
            <a:r>
              <a:rPr lang="ko-KR" altLang="en-US" sz="1600" dirty="0" err="1" smtClean="0"/>
              <a:t>진료과에서는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'</a:t>
            </a:r>
            <a:r>
              <a:rPr lang="ko-KR" altLang="en-US" sz="1600" dirty="0" smtClean="0"/>
              <a:t>홍*동</a:t>
            </a:r>
            <a:r>
              <a:rPr lang="en-US" altLang="ko-KR" sz="1600" dirty="0" smtClean="0"/>
              <a:t>'</a:t>
            </a:r>
            <a:r>
              <a:rPr lang="ko-KR" altLang="en-US" sz="1600" dirty="0" smtClean="0"/>
              <a:t>처럼 이름 중 일부를 *표 처리하는 등 성명 전체가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표시되지 않도록 조치하는 것이 바람직함</a:t>
            </a:r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의료인력 개인정보 처리기준</a:t>
            </a:r>
            <a:endParaRPr kumimoji="1" lang="ko-KR" altLang="en-US" sz="3600" dirty="0"/>
          </a:p>
        </p:txBody>
      </p:sp>
      <p:sp>
        <p:nvSpPr>
          <p:cNvPr id="25" name="모서리가 둥근 직사각형 24"/>
          <p:cNvSpPr/>
          <p:nvPr/>
        </p:nvSpPr>
        <p:spPr bwMode="auto">
          <a:xfrm>
            <a:off x="395536" y="1700808"/>
            <a:ext cx="8308976" cy="4014208"/>
          </a:xfrm>
          <a:prstGeom prst="roundRect">
            <a:avLst>
              <a:gd name="adj" fmla="val 6410"/>
            </a:avLst>
          </a:prstGeom>
          <a:gradFill flip="none" rotWithShape="1">
            <a:gsLst>
              <a:gs pos="2000">
                <a:schemeClr val="bg1">
                  <a:lumMod val="75000"/>
                  <a:alpha val="45000"/>
                </a:schemeClr>
              </a:gs>
              <a:gs pos="1000">
                <a:schemeClr val="bg1"/>
              </a:gs>
            </a:gsLst>
            <a:lin ang="0" scaled="1"/>
            <a:tileRect/>
          </a:gradFill>
          <a:ln w="19050">
            <a:solidFill>
              <a:schemeClr val="bg1">
                <a:lumMod val="65000"/>
              </a:schemeClr>
            </a:solidFill>
          </a:ln>
          <a:effectLst/>
          <a:scene3d>
            <a:camera prst="perspectiveAbove" fov="0">
              <a:rot lat="0" lon="0" rev="0"/>
            </a:camera>
            <a:lightRig rig="balanced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00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451716" y="1916832"/>
            <a:ext cx="8193087" cy="531273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dirty="0" smtClean="0">
                <a:latin typeface="+mn-ea"/>
              </a:rPr>
              <a:t>▶ 인재선발을 위해 필요한 개인정보는 정보주체 동의 없이 수집</a:t>
            </a:r>
            <a:r>
              <a:rPr lang="en-US" altLang="ko-KR" dirty="0" smtClean="0">
                <a:latin typeface="+mn-ea"/>
              </a:rPr>
              <a:t>·</a:t>
            </a:r>
            <a:r>
              <a:rPr lang="ko-KR" altLang="en-US" dirty="0" smtClean="0">
                <a:latin typeface="+mn-ea"/>
              </a:rPr>
              <a:t>이용 가능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 의료기관은 지원자의 요구가 있는 경우</a:t>
            </a:r>
            <a:r>
              <a:rPr lang="en-US" altLang="ko-KR" dirty="0" smtClean="0">
                <a:latin typeface="+mn-ea"/>
              </a:rPr>
              <a:t>,  </a:t>
            </a:r>
            <a:r>
              <a:rPr lang="ko-KR" altLang="en-US" dirty="0" smtClean="0">
                <a:latin typeface="+mn-ea"/>
              </a:rPr>
              <a:t>개인정보의 수집 출처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개인정보 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   </a:t>
            </a:r>
            <a:r>
              <a:rPr lang="ko-KR" altLang="en-US" dirty="0" smtClean="0">
                <a:latin typeface="+mn-ea"/>
              </a:rPr>
              <a:t>처리 목적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개인정보 처리 정지 요구권 고지</a:t>
            </a:r>
          </a:p>
          <a:p>
            <a:pPr>
              <a:lnSpc>
                <a:spcPct val="125000"/>
              </a:lnSpc>
            </a:pP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▶ 주민등록번호의 수집은 법령에서 구체적으로 허용한 경우에만 수집 가능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▶ 지원자 개인정보의 안전한 관리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채용전형단계별 개인정보취급자  최소한 지정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채용대행업체에  위탁할 경우 위탁계약을 문서로 하고</a:t>
            </a:r>
            <a:r>
              <a:rPr lang="en-US" altLang="ko-KR" dirty="0" smtClean="0">
                <a:latin typeface="+mn-ea"/>
              </a:rPr>
              <a:t>, </a:t>
            </a: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  </a:t>
            </a:r>
            <a:r>
              <a:rPr lang="ko-KR" altLang="en-US" dirty="0" smtClean="0">
                <a:latin typeface="+mn-ea"/>
              </a:rPr>
              <a:t>안전한 관리 및 감독</a:t>
            </a:r>
          </a:p>
          <a:p>
            <a:pPr>
              <a:lnSpc>
                <a:spcPct val="125000"/>
              </a:lnSpc>
            </a:pPr>
            <a:endParaRPr lang="ko-KR" altLang="en-US" dirty="0" smtClean="0">
              <a:latin typeface="+mn-ea"/>
            </a:endParaRPr>
          </a:p>
          <a:p>
            <a:pPr>
              <a:lnSpc>
                <a:spcPct val="125000"/>
              </a:lnSpc>
            </a:pP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endParaRPr lang="ko-KR" altLang="en-US" dirty="0" smtClean="0">
              <a:latin typeface="+mn-ea"/>
            </a:endParaRPr>
          </a:p>
          <a:p>
            <a:pPr>
              <a:lnSpc>
                <a:spcPct val="125000"/>
              </a:lnSpc>
            </a:pPr>
            <a:endParaRPr lang="ko-KR" altLang="en-US" dirty="0" smtClean="0">
              <a:latin typeface="+mn-ea"/>
            </a:endParaRPr>
          </a:p>
          <a:p>
            <a:pPr marL="361950" indent="-3619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 dirty="0" smtClean="0">
              <a:latin typeface="+mn-ea"/>
            </a:endParaRPr>
          </a:p>
        </p:txBody>
      </p:sp>
      <p:grpSp>
        <p:nvGrpSpPr>
          <p:cNvPr id="2" name="그룹 39"/>
          <p:cNvGrpSpPr>
            <a:grpSpLocks/>
          </p:cNvGrpSpPr>
          <p:nvPr/>
        </p:nvGrpSpPr>
        <p:grpSpPr bwMode="auto">
          <a:xfrm>
            <a:off x="451716" y="1412776"/>
            <a:ext cx="5821021" cy="445137"/>
            <a:chOff x="-504874" y="2628330"/>
            <a:chExt cx="2372030" cy="472927"/>
          </a:xfrm>
        </p:grpSpPr>
        <p:sp>
          <p:nvSpPr>
            <p:cNvPr id="28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2372030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9" name="AutoShape 78"/>
            <p:cNvSpPr>
              <a:spLocks noChangeArrowheads="1"/>
            </p:cNvSpPr>
            <p:nvPr/>
          </p:nvSpPr>
          <p:spPr bwMode="auto">
            <a:xfrm>
              <a:off x="-504874" y="2648060"/>
              <a:ext cx="2372030" cy="45319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30" name="직사각형 29"/>
          <p:cNvSpPr/>
          <p:nvPr/>
        </p:nvSpPr>
        <p:spPr bwMode="auto">
          <a:xfrm>
            <a:off x="498859" y="1496011"/>
            <a:ext cx="6424988" cy="34881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fontAlgn="auto" latinLnBrk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0" lang="en-US" altLang="ko-KR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1. </a:t>
            </a:r>
            <a:r>
              <a:rPr kumimoji="0" lang="ko-KR" altLang="en-US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채용 준비단계</a:t>
            </a:r>
            <a:endParaRPr kumimoji="0" lang="ko-KR" altLang="en-US" sz="22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1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25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모서리가 둥근 직사각형 26"/>
          <p:cNvSpPr/>
          <p:nvPr/>
        </p:nvSpPr>
        <p:spPr bwMode="auto">
          <a:xfrm>
            <a:off x="467544" y="1641889"/>
            <a:ext cx="8308976" cy="4001689"/>
          </a:xfrm>
          <a:prstGeom prst="roundRect">
            <a:avLst>
              <a:gd name="adj" fmla="val 6410"/>
            </a:avLst>
          </a:prstGeom>
          <a:gradFill flip="none" rotWithShape="1">
            <a:gsLst>
              <a:gs pos="2000">
                <a:schemeClr val="bg1">
                  <a:lumMod val="75000"/>
                  <a:alpha val="45000"/>
                </a:schemeClr>
              </a:gs>
              <a:gs pos="1000">
                <a:schemeClr val="bg1"/>
              </a:gs>
            </a:gsLst>
            <a:lin ang="0" scaled="1"/>
            <a:tileRect/>
          </a:gradFill>
          <a:ln w="19050">
            <a:solidFill>
              <a:schemeClr val="bg1">
                <a:lumMod val="65000"/>
              </a:schemeClr>
            </a:solidFill>
          </a:ln>
          <a:effectLst/>
          <a:scene3d>
            <a:camera prst="perspectiveAbove" fov="0">
              <a:rot lat="0" lon="0" rev="0"/>
            </a:camera>
            <a:lightRig rig="balanced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00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1" name="Rectangle 5"/>
          <p:cNvSpPr txBox="1">
            <a:spLocks noChangeArrowheads="1"/>
          </p:cNvSpPr>
          <p:nvPr/>
        </p:nvSpPr>
        <p:spPr bwMode="auto">
          <a:xfrm>
            <a:off x="451716" y="1776973"/>
            <a:ext cx="8193087" cy="3913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dirty="0" smtClean="0">
                <a:latin typeface="+mn-ea"/>
              </a:rPr>
              <a:t>▶ 근로계약서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임금대장 등을 위한 개인정보 수집은 정보주체 동의 없이 가능</a:t>
            </a: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주민등록번호 수집도 동의 없이 수집 가능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근로기준법 시행령 제</a:t>
            </a:r>
            <a:r>
              <a:rPr lang="en-US" altLang="ko-KR" dirty="0" smtClean="0">
                <a:latin typeface="+mn-ea"/>
              </a:rPr>
              <a:t>27</a:t>
            </a:r>
            <a:r>
              <a:rPr lang="ko-KR" altLang="en-US" dirty="0" smtClean="0">
                <a:latin typeface="+mn-ea"/>
              </a:rPr>
              <a:t>조</a:t>
            </a:r>
            <a:r>
              <a:rPr lang="en-US" altLang="ko-KR" dirty="0" smtClean="0">
                <a:latin typeface="+mn-ea"/>
              </a:rPr>
              <a:t>)</a:t>
            </a: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err="1" smtClean="0">
                <a:latin typeface="+mn-ea"/>
              </a:rPr>
              <a:t>민감정보</a:t>
            </a:r>
            <a:r>
              <a:rPr lang="ko-KR" altLang="en-US" dirty="0" smtClean="0">
                <a:latin typeface="+mn-ea"/>
              </a:rPr>
              <a:t> 수집은 별도 동의 필요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업무상 반드시 필요한 개인정보 제</a:t>
            </a:r>
            <a:r>
              <a:rPr lang="en-US" altLang="ko-KR" dirty="0" smtClean="0">
                <a:latin typeface="+mn-ea"/>
              </a:rPr>
              <a:t>3</a:t>
            </a:r>
            <a:r>
              <a:rPr lang="ko-KR" altLang="en-US" dirty="0" smtClean="0">
                <a:latin typeface="+mn-ea"/>
              </a:rPr>
              <a:t>자 제공 및 공개는 정보주체 동의 확보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▶ </a:t>
            </a:r>
            <a:r>
              <a:rPr lang="ko-KR" altLang="en-US" spc="-100" dirty="0" smtClean="0">
                <a:latin typeface="+mn-ea"/>
              </a:rPr>
              <a:t>법령상 의무준수를 위한 주민등록번호 수집</a:t>
            </a:r>
            <a:r>
              <a:rPr lang="en-US" altLang="ko-KR" spc="-100" dirty="0" smtClean="0">
                <a:latin typeface="+mn-ea"/>
              </a:rPr>
              <a:t>·</a:t>
            </a:r>
            <a:r>
              <a:rPr lang="ko-KR" altLang="en-US" spc="-100" dirty="0" smtClean="0">
                <a:latin typeface="+mn-ea"/>
              </a:rPr>
              <a:t>이용은 </a:t>
            </a:r>
            <a:r>
              <a:rPr lang="en-US" altLang="ko-KR" spc="-100" dirty="0" smtClean="0">
                <a:latin typeface="+mn-ea"/>
              </a:rPr>
              <a:t> </a:t>
            </a:r>
            <a:r>
              <a:rPr lang="ko-KR" altLang="en-US" spc="-50" dirty="0" smtClean="0">
                <a:latin typeface="+mn-ea"/>
              </a:rPr>
              <a:t>동의 없이 처리 가능</a:t>
            </a:r>
            <a:endParaRPr lang="en-US" altLang="ko-KR" spc="-50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en-US" altLang="ko-KR" spc="-50" dirty="0" smtClean="0">
                <a:latin typeface="+mn-ea"/>
              </a:rPr>
              <a:t>   - </a:t>
            </a:r>
            <a:r>
              <a:rPr lang="ko-KR" altLang="en-US" spc="-100" dirty="0" smtClean="0">
                <a:latin typeface="+mn-ea"/>
              </a:rPr>
              <a:t>소득세법에 따른 연말정산 등 </a:t>
            </a:r>
            <a:endParaRPr lang="en-US" altLang="ko-KR" spc="-50" dirty="0" smtClean="0">
              <a:latin typeface="+mn-ea"/>
            </a:endParaRPr>
          </a:p>
          <a:p>
            <a:pPr>
              <a:lnSpc>
                <a:spcPct val="125000"/>
              </a:lnSpc>
            </a:pPr>
            <a:endParaRPr lang="en-US" altLang="ko-KR" spc="-50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▶ 가족의 동의 없이 개인정보를 수집</a:t>
            </a:r>
            <a:r>
              <a:rPr lang="en-US" altLang="ko-KR" dirty="0" smtClean="0">
                <a:latin typeface="+mn-ea"/>
              </a:rPr>
              <a:t>․</a:t>
            </a:r>
            <a:r>
              <a:rPr lang="ko-KR" altLang="en-US" dirty="0" smtClean="0">
                <a:latin typeface="+mn-ea"/>
              </a:rPr>
              <a:t>이용 가능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근로자 가족 복리후생을 위한 업무 처리</a:t>
            </a:r>
          </a:p>
          <a:p>
            <a:pPr>
              <a:lnSpc>
                <a:spcPct val="125000"/>
              </a:lnSpc>
            </a:pPr>
            <a:endParaRPr lang="ko-KR" altLang="en-US" spc="-50" dirty="0">
              <a:latin typeface="+mn-ea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451716" y="1268760"/>
            <a:ext cx="5821021" cy="445137"/>
            <a:chOff x="-504874" y="2628330"/>
            <a:chExt cx="2372030" cy="472927"/>
          </a:xfrm>
        </p:grpSpPr>
        <p:sp>
          <p:nvSpPr>
            <p:cNvPr id="33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2372030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4" name="AutoShape 78"/>
            <p:cNvSpPr>
              <a:spLocks noChangeArrowheads="1"/>
            </p:cNvSpPr>
            <p:nvPr/>
          </p:nvSpPr>
          <p:spPr bwMode="auto">
            <a:xfrm>
              <a:off x="-504874" y="2648060"/>
              <a:ext cx="2372030" cy="45319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35" name="직사각형 34"/>
          <p:cNvSpPr/>
          <p:nvPr/>
        </p:nvSpPr>
        <p:spPr bwMode="auto">
          <a:xfrm>
            <a:off x="498859" y="1293076"/>
            <a:ext cx="6424988" cy="34881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fontAlgn="auto" latinLnBrk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0" lang="en-US" altLang="ko-KR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2. </a:t>
            </a:r>
            <a:r>
              <a:rPr kumimoji="0" lang="ko-KR" altLang="en-US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채용 결정단계</a:t>
            </a:r>
            <a:endParaRPr kumimoji="0" lang="ko-KR" altLang="en-US" sz="22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1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26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제목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의료인력 개인정보 처리기준</a:t>
            </a:r>
            <a:endParaRPr kumimoji="1"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모서리가 둥근 직사각형 24"/>
          <p:cNvSpPr/>
          <p:nvPr/>
        </p:nvSpPr>
        <p:spPr bwMode="auto">
          <a:xfrm>
            <a:off x="395536" y="1556792"/>
            <a:ext cx="8308976" cy="3960440"/>
          </a:xfrm>
          <a:prstGeom prst="roundRect">
            <a:avLst>
              <a:gd name="adj" fmla="val 6410"/>
            </a:avLst>
          </a:prstGeom>
          <a:gradFill flip="none" rotWithShape="1">
            <a:gsLst>
              <a:gs pos="2000">
                <a:schemeClr val="bg1">
                  <a:lumMod val="75000"/>
                  <a:alpha val="45000"/>
                </a:schemeClr>
              </a:gs>
              <a:gs pos="1000">
                <a:schemeClr val="bg1"/>
              </a:gs>
            </a:gsLst>
            <a:lin ang="0" scaled="1"/>
            <a:tileRect/>
          </a:gradFill>
          <a:ln w="19050">
            <a:solidFill>
              <a:schemeClr val="bg1">
                <a:lumMod val="65000"/>
              </a:schemeClr>
            </a:solidFill>
          </a:ln>
          <a:effectLst/>
          <a:scene3d>
            <a:camera prst="perspectiveAbove" fov="0">
              <a:rot lat="0" lon="0" rev="0"/>
            </a:camera>
            <a:lightRig rig="balanced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00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451716" y="1930474"/>
            <a:ext cx="8193087" cy="315471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dirty="0" smtClean="0">
                <a:latin typeface="+mn-ea"/>
              </a:rPr>
              <a:t>▶ 근로계약 이행에 필요한 개인정보는 근로자의 동의 없이 활용 가능</a:t>
            </a: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dirty="0" smtClean="0">
                <a:latin typeface="+mn-ea"/>
              </a:rPr>
              <a:t>   </a:t>
            </a:r>
            <a:r>
              <a:rPr lang="en-US" altLang="ko-KR" sz="1600" dirty="0" smtClean="0">
                <a:latin typeface="+mn-ea"/>
              </a:rPr>
              <a:t>- </a:t>
            </a:r>
            <a:r>
              <a:rPr lang="ko-KR" altLang="en-US" sz="1600" dirty="0" smtClean="0">
                <a:latin typeface="+mn-ea"/>
              </a:rPr>
              <a:t>인력배치 및 전보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파견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휴직 등 </a:t>
            </a:r>
            <a:endParaRPr lang="en-US" altLang="ko-KR" sz="1600" dirty="0" smtClean="0">
              <a:latin typeface="+mn-ea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sz="1600" dirty="0" smtClean="0">
                <a:latin typeface="+mn-ea"/>
              </a:rPr>
              <a:t>   - </a:t>
            </a:r>
            <a:r>
              <a:rPr lang="ko-KR" altLang="en-US" sz="1600" dirty="0" smtClean="0">
                <a:latin typeface="+mn-ea"/>
              </a:rPr>
              <a:t>징계처분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해고 등 불이익 처분을 공개하고자 하는 경우</a:t>
            </a:r>
            <a:r>
              <a:rPr lang="en-US" altLang="ko-KR" sz="1600" dirty="0" smtClean="0">
                <a:latin typeface="+mn-ea"/>
              </a:rPr>
              <a:t>,</a:t>
            </a:r>
            <a:r>
              <a:rPr lang="ko-KR" altLang="en-US" sz="1600" dirty="0" smtClean="0">
                <a:latin typeface="+mn-ea"/>
              </a:rPr>
              <a:t> 근로자의 동의 필요</a:t>
            </a:r>
          </a:p>
          <a:p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▶ 근로자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객관적인 성과</a:t>
            </a:r>
            <a:r>
              <a:rPr lang="en-US" altLang="ko-KR" dirty="0" smtClean="0">
                <a:latin typeface="+mn-ea"/>
              </a:rPr>
              <a:t>․</a:t>
            </a:r>
            <a:r>
              <a:rPr lang="ko-KR" altLang="en-US" dirty="0" smtClean="0">
                <a:latin typeface="+mn-ea"/>
              </a:rPr>
              <a:t>실적 등 인사평가정보는 정보주체에게 공개</a:t>
            </a:r>
          </a:p>
          <a:p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▶ 급여 등을 노동조합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공공기관 등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제</a:t>
            </a:r>
            <a:r>
              <a:rPr lang="en-US" altLang="ko-KR" dirty="0" smtClean="0">
                <a:latin typeface="+mn-ea"/>
              </a:rPr>
              <a:t>3</a:t>
            </a:r>
            <a:r>
              <a:rPr lang="ko-KR" altLang="en-US" dirty="0" smtClean="0">
                <a:latin typeface="+mn-ea"/>
              </a:rPr>
              <a:t>자 제공시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정보주체 동의 필요</a:t>
            </a:r>
            <a:endParaRPr lang="en-US" altLang="ko-KR" dirty="0" smtClean="0">
              <a:latin typeface="+mn-ea"/>
            </a:endParaRPr>
          </a:p>
          <a:p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▶ 외부기관에 교육을 위탁하기 위해 개인정보를 제공하는 경우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문서로 시행</a:t>
            </a:r>
          </a:p>
        </p:txBody>
      </p:sp>
      <p:grpSp>
        <p:nvGrpSpPr>
          <p:cNvPr id="2" name="그룹 39"/>
          <p:cNvGrpSpPr>
            <a:grpSpLocks/>
          </p:cNvGrpSpPr>
          <p:nvPr/>
        </p:nvGrpSpPr>
        <p:grpSpPr bwMode="auto">
          <a:xfrm>
            <a:off x="451716" y="1268760"/>
            <a:ext cx="5821021" cy="445137"/>
            <a:chOff x="-504874" y="2628330"/>
            <a:chExt cx="2372030" cy="472927"/>
          </a:xfrm>
        </p:grpSpPr>
        <p:sp>
          <p:nvSpPr>
            <p:cNvPr id="28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2372030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9" name="AutoShape 78"/>
            <p:cNvSpPr>
              <a:spLocks noChangeArrowheads="1"/>
            </p:cNvSpPr>
            <p:nvPr/>
          </p:nvSpPr>
          <p:spPr bwMode="auto">
            <a:xfrm>
              <a:off x="-504874" y="2648060"/>
              <a:ext cx="2372030" cy="45319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30" name="직사각형 29"/>
          <p:cNvSpPr/>
          <p:nvPr/>
        </p:nvSpPr>
        <p:spPr bwMode="auto">
          <a:xfrm>
            <a:off x="498859" y="1351995"/>
            <a:ext cx="6424988" cy="34881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fontAlgn="auto" latinLnBrk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0" lang="en-US" altLang="ko-KR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3. </a:t>
            </a:r>
            <a:r>
              <a:rPr kumimoji="0" lang="ko-KR" altLang="en-US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고용유지단계</a:t>
            </a:r>
            <a:endParaRPr kumimoji="0" lang="ko-KR" altLang="en-US" sz="22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1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27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의료인력 개인정보 처리기준</a:t>
            </a:r>
            <a:endParaRPr kumimoji="1"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모서리가 둥근 직사각형 26"/>
          <p:cNvSpPr/>
          <p:nvPr/>
        </p:nvSpPr>
        <p:spPr bwMode="auto">
          <a:xfrm>
            <a:off x="467544" y="1628800"/>
            <a:ext cx="8308976" cy="3729026"/>
          </a:xfrm>
          <a:prstGeom prst="roundRect">
            <a:avLst>
              <a:gd name="adj" fmla="val 6410"/>
            </a:avLst>
          </a:prstGeom>
          <a:gradFill flip="none" rotWithShape="1">
            <a:gsLst>
              <a:gs pos="2000">
                <a:schemeClr val="bg1">
                  <a:lumMod val="75000"/>
                  <a:alpha val="45000"/>
                </a:schemeClr>
              </a:gs>
              <a:gs pos="1000">
                <a:schemeClr val="bg1"/>
              </a:gs>
            </a:gsLst>
            <a:lin ang="0" scaled="1"/>
            <a:tileRect/>
          </a:gradFill>
          <a:ln w="19050">
            <a:solidFill>
              <a:schemeClr val="bg1">
                <a:lumMod val="65000"/>
              </a:schemeClr>
            </a:solidFill>
          </a:ln>
          <a:effectLst/>
          <a:scene3d>
            <a:camera prst="perspectiveAbove" fov="0">
              <a:rot lat="0" lon="0" rev="0"/>
            </a:camera>
            <a:lightRig rig="balanced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00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1" name="Rectangle 5"/>
          <p:cNvSpPr txBox="1">
            <a:spLocks noChangeArrowheads="1"/>
          </p:cNvSpPr>
          <p:nvPr/>
        </p:nvSpPr>
        <p:spPr bwMode="auto">
          <a:xfrm>
            <a:off x="451716" y="1864651"/>
            <a:ext cx="8193087" cy="45701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dirty="0" smtClean="0">
                <a:latin typeface="+mn-ea"/>
              </a:rPr>
              <a:t>▶ </a:t>
            </a:r>
            <a:r>
              <a:rPr lang="ko-KR" altLang="en-US" spc="-50" dirty="0" smtClean="0">
                <a:latin typeface="+mn-ea"/>
              </a:rPr>
              <a:t>퇴직 의료인력의 개인정보 </a:t>
            </a:r>
            <a:r>
              <a:rPr lang="ko-KR" altLang="en-US" dirty="0" err="1" smtClean="0">
                <a:latin typeface="+mn-ea"/>
              </a:rPr>
              <a:t>지체없이</a:t>
            </a:r>
            <a:r>
              <a:rPr lang="ko-KR" altLang="en-US" dirty="0" smtClean="0">
                <a:latin typeface="+mn-ea"/>
              </a:rPr>
              <a:t> 파기</a:t>
            </a: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의료인력의 경력 증명 등에 관한 정보는 퇴직 후 최소 </a:t>
            </a:r>
            <a:r>
              <a:rPr lang="en-US" altLang="ko-KR" dirty="0" smtClean="0">
                <a:latin typeface="+mn-ea"/>
              </a:rPr>
              <a:t>3</a:t>
            </a:r>
            <a:r>
              <a:rPr lang="ko-KR" altLang="en-US" dirty="0" smtClean="0">
                <a:latin typeface="+mn-ea"/>
              </a:rPr>
              <a:t>년간 별도 보관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      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근로기준법 제</a:t>
            </a:r>
            <a:r>
              <a:rPr lang="en-US" altLang="ko-KR" dirty="0" smtClean="0">
                <a:latin typeface="+mn-ea"/>
              </a:rPr>
              <a:t>39</a:t>
            </a:r>
            <a:r>
              <a:rPr lang="ko-KR" altLang="en-US" dirty="0" smtClean="0">
                <a:latin typeface="+mn-ea"/>
              </a:rPr>
              <a:t>조 및 같은 법 시행령 제</a:t>
            </a:r>
            <a:r>
              <a:rPr lang="en-US" altLang="ko-KR" dirty="0" smtClean="0">
                <a:latin typeface="+mn-ea"/>
              </a:rPr>
              <a:t>19</a:t>
            </a:r>
            <a:r>
              <a:rPr lang="ko-KR" altLang="en-US" dirty="0" smtClean="0">
                <a:latin typeface="+mn-ea"/>
              </a:rPr>
              <a:t>조</a:t>
            </a:r>
            <a:r>
              <a:rPr lang="en-US" altLang="ko-KR" dirty="0" smtClean="0">
                <a:latin typeface="+mn-ea"/>
              </a:rPr>
              <a:t>)</a:t>
            </a: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퇴직 근로자의 경력증명 정보를 </a:t>
            </a:r>
            <a:r>
              <a:rPr lang="en-US" altLang="ko-KR" dirty="0" smtClean="0">
                <a:latin typeface="+mn-ea"/>
              </a:rPr>
              <a:t>3</a:t>
            </a:r>
            <a:r>
              <a:rPr lang="ko-KR" altLang="en-US" dirty="0" smtClean="0">
                <a:latin typeface="+mn-ea"/>
              </a:rPr>
              <a:t>년 이상 보관하고자 하는 경우</a:t>
            </a:r>
            <a:r>
              <a:rPr lang="en-US" altLang="ko-KR" dirty="0" smtClean="0">
                <a:latin typeface="+mn-ea"/>
              </a:rPr>
              <a:t>,</a:t>
            </a: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   </a:t>
            </a:r>
            <a:r>
              <a:rPr lang="ko-KR" altLang="en-US" dirty="0" smtClean="0">
                <a:latin typeface="+mn-ea"/>
              </a:rPr>
              <a:t>퇴직 시점에 퇴직 근로자의 동의를 받아 보관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▶ 퇴직 근로자의 개인정보 제</a:t>
            </a:r>
            <a:r>
              <a:rPr lang="en-US" altLang="ko-KR" dirty="0" smtClean="0">
                <a:latin typeface="+mn-ea"/>
              </a:rPr>
              <a:t>3</a:t>
            </a:r>
            <a:r>
              <a:rPr lang="ko-KR" altLang="en-US" dirty="0" smtClean="0">
                <a:latin typeface="+mn-ea"/>
              </a:rPr>
              <a:t>자 제공 시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정보주체 동의 필요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순수 친목단체 퇴직 근로자 모임은 동의 없이 개인정보 수집가능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en-US" altLang="ko-KR" dirty="0" smtClean="0">
                <a:latin typeface="+mn-ea"/>
              </a:rPr>
              <a:t>   - </a:t>
            </a:r>
            <a:r>
              <a:rPr lang="ko-KR" altLang="en-US" dirty="0" smtClean="0">
                <a:latin typeface="+mn-ea"/>
              </a:rPr>
              <a:t>단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의료기관이 제공하고자 할 경우에는 퇴직 근로자 동의 필요</a:t>
            </a:r>
          </a:p>
          <a:p>
            <a:pPr>
              <a:lnSpc>
                <a:spcPct val="125000"/>
              </a:lnSpc>
            </a:pPr>
            <a:endParaRPr lang="ko-KR" altLang="en-US" dirty="0" smtClean="0">
              <a:latin typeface="+mn-ea"/>
            </a:endParaRPr>
          </a:p>
          <a:p>
            <a:pPr>
              <a:lnSpc>
                <a:spcPct val="125000"/>
              </a:lnSpc>
            </a:pPr>
            <a:endParaRPr lang="ko-KR" altLang="en-US" dirty="0" smtClean="0">
              <a:latin typeface="+mn-ea"/>
            </a:endParaRPr>
          </a:p>
          <a:p>
            <a:pPr>
              <a:lnSpc>
                <a:spcPct val="125000"/>
              </a:lnSpc>
            </a:pPr>
            <a:r>
              <a:rPr lang="ko-KR" altLang="en-US" dirty="0" smtClean="0">
                <a:latin typeface="+mn-ea"/>
              </a:rPr>
              <a:t> </a:t>
            </a:r>
          </a:p>
          <a:p>
            <a:pPr>
              <a:lnSpc>
                <a:spcPct val="125000"/>
              </a:lnSpc>
            </a:pPr>
            <a:endParaRPr lang="en-US" altLang="ko-KR" dirty="0">
              <a:latin typeface="+mn-ea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451716" y="1255671"/>
            <a:ext cx="5821021" cy="445137"/>
            <a:chOff x="-504874" y="2628330"/>
            <a:chExt cx="2372030" cy="472927"/>
          </a:xfrm>
        </p:grpSpPr>
        <p:sp>
          <p:nvSpPr>
            <p:cNvPr id="33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2372030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4" name="AutoShape 78"/>
            <p:cNvSpPr>
              <a:spLocks noChangeArrowheads="1"/>
            </p:cNvSpPr>
            <p:nvPr/>
          </p:nvSpPr>
          <p:spPr bwMode="auto">
            <a:xfrm>
              <a:off x="-504874" y="2648060"/>
              <a:ext cx="2372030" cy="45319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35" name="직사각형 34"/>
          <p:cNvSpPr/>
          <p:nvPr/>
        </p:nvSpPr>
        <p:spPr bwMode="auto">
          <a:xfrm>
            <a:off x="498859" y="1327679"/>
            <a:ext cx="6424988" cy="34881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fontAlgn="auto" latinLnBrk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0" lang="en-US" altLang="ko-KR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4. </a:t>
            </a:r>
            <a:r>
              <a:rPr kumimoji="0" lang="ko-KR" altLang="en-US" sz="22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고용종료단계</a:t>
            </a:r>
            <a:endParaRPr kumimoji="0" lang="ko-KR" altLang="en-US" sz="22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1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28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제목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의료인력 개인정보 처리기준</a:t>
            </a:r>
            <a:endParaRPr kumimoji="1"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29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의료기관이 입사지원자의 개인정보를 수집하고자 할 때 개인정보의 수집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동의서를 별도로 받아야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입사지원은 근로계약 체결의 일부로 입사지원자의 동의 없이 채용에 필요한 최소한의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정보 수집 가능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단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주민등록번호는 입사 후 수집 가능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284984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임직원 복리후생을 위해 가족의 개인정보를 수집하는 경우 가족구성원의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동의를 받아야 하는 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 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947572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의료기관은 임직원 및 임직원의 가족에 대한 복리후생 제공을 위하여 가족의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개인정보 수집 및 이용이 가능하며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가족구성원의 동의를 필요로 하지 않음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단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주민등록번호 등 고유식별번호와 건강정보 등 </a:t>
            </a:r>
            <a:r>
              <a:rPr lang="ko-KR" altLang="en-US" sz="1600" dirty="0" err="1" smtClean="0"/>
              <a:t>민감정보는</a:t>
            </a:r>
            <a:r>
              <a:rPr lang="ko-KR" altLang="en-US" sz="1600" dirty="0" smtClean="0"/>
              <a:t> 동의 필요</a:t>
            </a:r>
            <a:endParaRPr lang="en-US" altLang="ko-KR" sz="1600" dirty="0" smtClean="0"/>
          </a:p>
        </p:txBody>
      </p:sp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의료인력 개인정보 처리기준</a:t>
            </a:r>
            <a:endParaRPr kumimoji="1"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46856" y="1944826"/>
            <a:ext cx="8229600" cy="179107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4800" b="1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견명조" pitchFamily="18" charset="-127"/>
                <a:ea typeface="HY견명조" pitchFamily="18" charset="-127"/>
              </a:rPr>
              <a:t>Ⅰ.</a:t>
            </a:r>
            <a:r>
              <a:rPr lang="en-US" altLang="ko-KR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ko-KR" altLang="en-US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개인정보보호법 </a:t>
            </a:r>
            <a:r>
              <a:rPr lang="en-US" altLang="ko-KR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ko-KR" altLang="en-US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주요내용</a:t>
            </a:r>
            <a:endParaRPr lang="en-US" altLang="ko-KR" sz="4800" spc="-300" dirty="0">
              <a:solidFill>
                <a:srgbClr val="0070C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0132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30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424936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개인정보보호법 시행 전부터 보관하고 있던 퇴직 근로자 개인정보의 보관을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위하여 별도의 동의를 받아야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아니면 파기하여야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경력증명 등을 위한 목적으로 보관</a:t>
            </a:r>
            <a:r>
              <a:rPr lang="en-US" altLang="ko-KR" sz="1600" dirty="0" smtClean="0"/>
              <a:t>․</a:t>
            </a:r>
            <a:r>
              <a:rPr lang="ko-KR" altLang="en-US" sz="1600" dirty="0" smtClean="0"/>
              <a:t>이용하고 있던 퇴직근로자 개인정보는 법령에서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규정한 퇴직 후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년간 별도로 보관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법령에서 정한 기간 이후에는 퇴직근로자의 동의를 받은 경우 보관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345420"/>
            <a:ext cx="828092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퇴직한 근로자의 개인정보는 언제 파기하여야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786190"/>
            <a:ext cx="8044723" cy="1569660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보존기간이 종료된 후 </a:t>
            </a:r>
            <a:r>
              <a:rPr lang="en-US" altLang="ko-KR" sz="1600" dirty="0" smtClean="0"/>
              <a:t>5</a:t>
            </a:r>
            <a:r>
              <a:rPr lang="ko-KR" altLang="en-US" sz="1600" dirty="0" smtClean="0"/>
              <a:t>일 이내에 파기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근로기준법 제</a:t>
            </a:r>
            <a:r>
              <a:rPr lang="en-US" altLang="ko-KR" sz="1600" dirty="0" smtClean="0"/>
              <a:t>39</a:t>
            </a:r>
            <a:r>
              <a:rPr lang="ko-KR" altLang="en-US" sz="1600" dirty="0" smtClean="0"/>
              <a:t>조에 따르면 의료기관의 장은 근로자가 퇴직한 후라도 사용기간</a:t>
            </a:r>
            <a:r>
              <a:rPr lang="en-US" altLang="ko-KR" sz="1600" dirty="0" smtClean="0"/>
              <a:t>, </a:t>
            </a:r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업무 종류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지위와 임금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 밖에 필요한 사항에 관한 증명서 발급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사용증명서를 청구할 수 있는 기한은 퇴직 후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년 이내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근로기준법 시행령 제</a:t>
            </a:r>
            <a:r>
              <a:rPr lang="en-US" altLang="ko-KR" sz="1600" dirty="0" smtClean="0"/>
              <a:t>19</a:t>
            </a:r>
            <a:r>
              <a:rPr lang="ko-KR" altLang="en-US" sz="1600" dirty="0" smtClean="0"/>
              <a:t>조</a:t>
            </a:r>
            <a:r>
              <a:rPr lang="en-US" altLang="ko-KR" sz="1600" dirty="0" smtClean="0"/>
              <a:t>)</a:t>
            </a:r>
            <a:endParaRPr lang="ko-KR" altLang="en-US" sz="1600" dirty="0" smtClean="0"/>
          </a:p>
        </p:txBody>
      </p:sp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의료인력 개인정보 처리기준</a:t>
            </a:r>
            <a:endParaRPr kumimoji="1"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496944" cy="1791072"/>
          </a:xfrm>
        </p:spPr>
        <p:txBody>
          <a:bodyPr>
            <a:normAutofit fontScale="90000"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4800" b="1" spc="-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견명조" pitchFamily="18" charset="-127"/>
                <a:ea typeface="HY견명조" pitchFamily="18" charset="-127"/>
              </a:rPr>
              <a:t>Ⅲ</a:t>
            </a:r>
            <a:r>
              <a:rPr lang="en-US" altLang="ko-KR" sz="4800" b="1" spc="-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. </a:t>
            </a:r>
            <a:r>
              <a:rPr lang="ko-KR" altLang="en-US" sz="4800" spc="-17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개인정보 처리 </a:t>
            </a:r>
            <a:r>
              <a:rPr lang="ko-KR" altLang="en-US" sz="4800" spc="-170" dirty="0">
                <a:solidFill>
                  <a:schemeClr val="tx1">
                    <a:lumMod val="95000"/>
                    <a:lumOff val="5000"/>
                  </a:schemeClr>
                </a:solidFill>
              </a:rPr>
              <a:t>단계별 </a:t>
            </a:r>
            <a:r>
              <a:rPr lang="ko-KR" altLang="en-US" sz="4800" spc="-17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조치기준</a:t>
            </a:r>
            <a:endParaRPr lang="en-US" altLang="ko-KR" sz="1200" spc="-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509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40"/>
          <p:cNvGrpSpPr>
            <a:grpSpLocks/>
          </p:cNvGrpSpPr>
          <p:nvPr/>
        </p:nvGrpSpPr>
        <p:grpSpPr bwMode="auto">
          <a:xfrm>
            <a:off x="417512" y="1500174"/>
            <a:ext cx="8308975" cy="4377098"/>
            <a:chOff x="4383144" y="5072072"/>
            <a:chExt cx="4332260" cy="1133468"/>
          </a:xfrm>
        </p:grpSpPr>
        <p:sp>
          <p:nvSpPr>
            <p:cNvPr id="35" name="모서리가 둥근 직사각형 34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6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32" name="Rectangle 461"/>
          <p:cNvSpPr>
            <a:spLocks noChangeArrowheads="1"/>
          </p:cNvSpPr>
          <p:nvPr/>
        </p:nvSpPr>
        <p:spPr bwMode="auto">
          <a:xfrm>
            <a:off x="889000" y="1348566"/>
            <a:ext cx="209867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b="1" kern="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공공부문</a:t>
            </a:r>
            <a:endParaRPr kumimoji="0" lang="en-US" altLang="ko-KR" b="1" kern="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196752"/>
            <a:ext cx="5472683" cy="605294"/>
            <a:chOff x="-504874" y="2501825"/>
            <a:chExt cx="1800324" cy="746538"/>
          </a:xfrm>
        </p:grpSpPr>
        <p:sp>
          <p:nvSpPr>
            <p:cNvPr id="39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40" name="AutoShape 78"/>
            <p:cNvSpPr>
              <a:spLocks noChangeArrowheads="1"/>
            </p:cNvSpPr>
            <p:nvPr/>
          </p:nvSpPr>
          <p:spPr bwMode="auto">
            <a:xfrm>
              <a:off x="-490586" y="2633697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-419673" y="2501825"/>
              <a:ext cx="1715123" cy="746538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동의 없이 수집</a:t>
              </a:r>
              <a:r>
                <a:rPr kumimoji="0" lang="en-US" altLang="ko-KR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·</a:t>
              </a:r>
              <a:r>
                <a:rPr kumimoji="0" lang="ko-KR" altLang="en-US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이용이 가능한 경우</a:t>
              </a:r>
              <a:endParaRPr kumimoji="0" lang="ko-KR" altLang="en-US" sz="2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32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제목 1"/>
          <p:cNvSpPr txBox="1">
            <a:spLocks/>
          </p:cNvSpPr>
          <p:nvPr/>
        </p:nvSpPr>
        <p:spPr>
          <a:xfrm>
            <a:off x="457200" y="21429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1. </a:t>
            </a:r>
            <a:r>
              <a:rPr kumimoji="1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개인정보의 수집</a:t>
            </a: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·</a:t>
            </a:r>
            <a:r>
              <a:rPr kumimoji="1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이용 </a:t>
            </a: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(1)</a:t>
            </a:r>
            <a:endParaRPr kumimoji="1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ea"/>
              <a:ea typeface="+mj-ea"/>
              <a:cs typeface="+mj-cs"/>
            </a:endParaRPr>
          </a:p>
        </p:txBody>
      </p:sp>
      <p:sp>
        <p:nvSpPr>
          <p:cNvPr id="33" name="Rectangle 5"/>
          <p:cNvSpPr txBox="1">
            <a:spLocks noChangeArrowheads="1"/>
          </p:cNvSpPr>
          <p:nvPr/>
        </p:nvSpPr>
        <p:spPr bwMode="auto">
          <a:xfrm>
            <a:off x="508895" y="1806761"/>
            <a:ext cx="8206509" cy="477361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▶ </a:t>
            </a:r>
            <a:r>
              <a:rPr lang="ko-KR" altLang="en-US" spc="-100" dirty="0" smtClean="0">
                <a:latin typeface="+mn-ea"/>
              </a:rPr>
              <a:t>진료목적 개인정보는 환자의 동의 없이 수집</a:t>
            </a:r>
            <a:r>
              <a:rPr lang="en-US" altLang="ko-KR" spc="-100" dirty="0" smtClean="0">
                <a:latin typeface="+mn-ea"/>
              </a:rPr>
              <a:t>·</a:t>
            </a:r>
            <a:r>
              <a:rPr lang="ko-KR" altLang="en-US" spc="-100" dirty="0" smtClean="0">
                <a:latin typeface="+mn-ea"/>
              </a:rPr>
              <a:t>이용가능 </a:t>
            </a:r>
            <a:r>
              <a:rPr lang="ko-KR" altLang="en-US" dirty="0" smtClean="0">
                <a:latin typeface="+mn-ea"/>
              </a:rPr>
              <a:t> 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kumimoji="0" lang="ko-KR" altLang="en-US" kern="0" dirty="0" smtClean="0">
                <a:latin typeface="+mn-ea"/>
              </a:rPr>
              <a:t>진료신청서</a:t>
            </a:r>
            <a:r>
              <a:rPr kumimoji="0" lang="en-US" altLang="ko-KR" kern="0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성명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주민등록번호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진료과목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전화번호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환자등록번호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등</a:t>
            </a: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ko-KR" altLang="en-US" kern="0" dirty="0" smtClean="0">
                <a:latin typeface="+mn-ea"/>
              </a:rPr>
              <a:t>선택진료신청서</a:t>
            </a:r>
            <a:endParaRPr kumimoji="0" lang="en-US" altLang="ko-KR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dirty="0" smtClean="0">
                <a:latin typeface="+mn-ea"/>
              </a:rPr>
              <a:t>진료기록부</a:t>
            </a:r>
            <a:endParaRPr lang="en-US" altLang="ko-KR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dirty="0" smtClean="0">
                <a:latin typeface="+mn-ea"/>
              </a:rPr>
              <a:t>조산기록부</a:t>
            </a:r>
            <a:endParaRPr lang="en-US" altLang="ko-KR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dirty="0" smtClean="0">
                <a:latin typeface="+mn-ea"/>
              </a:rPr>
              <a:t>간호기록부</a:t>
            </a:r>
            <a:endParaRPr lang="en-US" altLang="ko-KR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dirty="0" smtClean="0">
                <a:latin typeface="+mn-ea"/>
              </a:rPr>
              <a:t>환자명부</a:t>
            </a:r>
            <a:endParaRPr lang="en-US" altLang="ko-KR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dirty="0" smtClean="0">
                <a:latin typeface="+mn-ea"/>
              </a:rPr>
              <a:t>처방전</a:t>
            </a:r>
            <a:endParaRPr lang="en-US" altLang="ko-KR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dirty="0" smtClean="0">
                <a:latin typeface="+mn-ea"/>
              </a:rPr>
              <a:t>검사소견서</a:t>
            </a:r>
            <a:endParaRPr lang="en-US" altLang="ko-KR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dirty="0" smtClean="0">
                <a:latin typeface="+mn-ea"/>
              </a:rPr>
              <a:t>진단서</a:t>
            </a:r>
            <a:endParaRPr lang="en-US" altLang="ko-KR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dirty="0" smtClean="0">
                <a:latin typeface="+mn-ea"/>
              </a:rPr>
              <a:t>요양급여의뢰서 등</a:t>
            </a:r>
            <a:endParaRPr lang="en-US" altLang="ko-KR" kern="0" dirty="0" smtClean="0">
              <a:latin typeface="+mn-ea"/>
            </a:endParaRPr>
          </a:p>
          <a:p>
            <a:pPr lvl="1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kern="0" dirty="0" smtClean="0">
                <a:latin typeface="+mn-ea"/>
              </a:rPr>
              <a:t>  </a:t>
            </a:r>
            <a:endParaRPr lang="ko-KR" altLang="en-US" dirty="0" smtClean="0">
              <a:latin typeface="+mn-ea"/>
            </a:endParaRPr>
          </a:p>
          <a:p>
            <a:pPr lvl="1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b="1" kern="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3894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417512" y="1500174"/>
            <a:ext cx="8308975" cy="4896544"/>
            <a:chOff x="4383144" y="5072072"/>
            <a:chExt cx="4332260" cy="1133468"/>
          </a:xfrm>
        </p:grpSpPr>
        <p:sp>
          <p:nvSpPr>
            <p:cNvPr id="35" name="모서리가 둥근 직사각형 34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6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32" name="Rectangle 461"/>
          <p:cNvSpPr>
            <a:spLocks noChangeArrowheads="1"/>
          </p:cNvSpPr>
          <p:nvPr/>
        </p:nvSpPr>
        <p:spPr bwMode="auto">
          <a:xfrm>
            <a:off x="889000" y="1348566"/>
            <a:ext cx="209867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b="1" kern="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공공부문</a:t>
            </a:r>
            <a:endParaRPr kumimoji="0" lang="en-US" altLang="ko-KR" b="1" kern="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299321"/>
            <a:ext cx="6103085" cy="374483"/>
            <a:chOff x="-504874" y="2628330"/>
            <a:chExt cx="1800324" cy="461868"/>
          </a:xfrm>
        </p:grpSpPr>
        <p:sp>
          <p:nvSpPr>
            <p:cNvPr id="39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40" name="AutoShape 78"/>
            <p:cNvSpPr>
              <a:spLocks noChangeArrowheads="1"/>
            </p:cNvSpPr>
            <p:nvPr/>
          </p:nvSpPr>
          <p:spPr bwMode="auto">
            <a:xfrm>
              <a:off x="-490586" y="2633697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-419673" y="2659990"/>
              <a:ext cx="1715123" cy="430208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법률에 따른 의료인의 개인정보 제공 의무</a:t>
              </a:r>
              <a:endParaRPr lang="ko-KR" altLang="en-US" sz="2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33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제목 1"/>
          <p:cNvSpPr txBox="1">
            <a:spLocks/>
          </p:cNvSpPr>
          <p:nvPr/>
        </p:nvSpPr>
        <p:spPr>
          <a:xfrm>
            <a:off x="428596" y="357166"/>
            <a:ext cx="7901014" cy="92869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1. </a:t>
            </a:r>
            <a:r>
              <a:rPr kumimoji="1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개인정보의 수집</a:t>
            </a: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·</a:t>
            </a:r>
            <a:r>
              <a:rPr kumimoji="1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이용 </a:t>
            </a: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j-cs"/>
              </a:rPr>
              <a:t>(2)</a:t>
            </a:r>
            <a:endParaRPr kumimoji="1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ea"/>
              <a:ea typeface="+mj-ea"/>
              <a:cs typeface="+mj-cs"/>
            </a:endParaRPr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597540" y="1700808"/>
            <a:ext cx="8206509" cy="450584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</a:t>
            </a:r>
            <a:r>
              <a:rPr lang="ko-KR" altLang="en-US" dirty="0" err="1" smtClean="0">
                <a:latin typeface="+mn-ea"/>
              </a:rPr>
              <a:t>감염병환자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err="1" smtClean="0">
                <a:latin typeface="+mn-ea"/>
              </a:rPr>
              <a:t>감염병의사환자</a:t>
            </a:r>
            <a:r>
              <a:rPr lang="ko-KR" altLang="en-US" dirty="0" smtClean="0">
                <a:latin typeface="+mn-ea"/>
              </a:rPr>
              <a:t> 또는 병원체보유자 신고 의무</a:t>
            </a:r>
            <a:r>
              <a:rPr lang="en-US" altLang="ko-KR" dirty="0" smtClean="0">
                <a:latin typeface="+mn-ea"/>
              </a:rPr>
              <a:t> </a:t>
            </a: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en-US" altLang="ko-KR" sz="1600" dirty="0" smtClean="0">
                <a:latin typeface="+mn-ea"/>
              </a:rPr>
              <a:t>    - </a:t>
            </a:r>
            <a:r>
              <a:rPr lang="ko-KR" altLang="en-US" sz="1600" dirty="0" smtClean="0">
                <a:latin typeface="+mn-ea"/>
              </a:rPr>
              <a:t>성명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주민등록번호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전화번호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직업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성별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주소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감염병명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발병일 등</a:t>
            </a:r>
            <a:endParaRPr lang="en-US" altLang="ko-KR" sz="1600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endParaRPr lang="en-US" altLang="ko-KR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▶ 응급환자 이송 의무</a:t>
            </a:r>
            <a:endParaRPr lang="en-US" altLang="ko-KR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en-US" altLang="ko-KR" sz="1600" dirty="0" smtClean="0">
                <a:latin typeface="+mn-ea"/>
              </a:rPr>
              <a:t>    - </a:t>
            </a:r>
            <a:r>
              <a:rPr lang="ko-KR" altLang="en-US" sz="1600" dirty="0" smtClean="0">
                <a:latin typeface="+mn-ea"/>
              </a:rPr>
              <a:t>환자 성명</a:t>
            </a:r>
            <a:r>
              <a:rPr lang="en-US" altLang="ko-KR" sz="1600" dirty="0" smtClean="0">
                <a:latin typeface="+mn-ea"/>
              </a:rPr>
              <a:t>․</a:t>
            </a:r>
            <a:r>
              <a:rPr lang="ko-KR" altLang="en-US" sz="1600" dirty="0" smtClean="0">
                <a:latin typeface="+mn-ea"/>
              </a:rPr>
              <a:t>주민등록번호</a:t>
            </a:r>
            <a:r>
              <a:rPr lang="en-US" altLang="ko-KR" sz="1600" dirty="0" smtClean="0">
                <a:latin typeface="+mn-ea"/>
              </a:rPr>
              <a:t>․</a:t>
            </a:r>
            <a:r>
              <a:rPr lang="ko-KR" altLang="en-US" sz="1600" dirty="0" smtClean="0">
                <a:latin typeface="+mn-ea"/>
              </a:rPr>
              <a:t>주소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응급처치 후 환자상태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응급처치사항 등 </a:t>
            </a:r>
            <a:endParaRPr lang="en-US" altLang="ko-KR" sz="1600" dirty="0" smtClean="0">
              <a:latin typeface="+mn-ea"/>
            </a:endParaRPr>
          </a:p>
          <a:p>
            <a:pPr marL="177800" indent="-177800" algn="just">
              <a:defRPr/>
            </a:pPr>
            <a:endParaRPr lang="en-US" altLang="ko-KR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▶ 감염인 진단 검안사실 신고의무</a:t>
            </a:r>
            <a:r>
              <a:rPr lang="en-US" altLang="ko-KR" dirty="0" smtClean="0">
                <a:latin typeface="+mn-ea"/>
              </a:rPr>
              <a:t> </a:t>
            </a: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en-US" altLang="ko-KR" sz="1600" dirty="0" smtClean="0">
                <a:latin typeface="+mn-ea"/>
              </a:rPr>
              <a:t>    - </a:t>
            </a:r>
            <a:r>
              <a:rPr lang="ko-KR" altLang="en-US" sz="1600" dirty="0" smtClean="0">
                <a:latin typeface="+mn-ea"/>
              </a:rPr>
              <a:t>사망자 성명</a:t>
            </a:r>
            <a:r>
              <a:rPr lang="en-US" altLang="ko-KR" sz="1600" dirty="0" smtClean="0">
                <a:latin typeface="+mn-ea"/>
              </a:rPr>
              <a:t>․</a:t>
            </a:r>
            <a:r>
              <a:rPr lang="ko-KR" altLang="en-US" sz="1600" dirty="0" smtClean="0">
                <a:latin typeface="+mn-ea"/>
              </a:rPr>
              <a:t>주민등록번호</a:t>
            </a:r>
            <a:r>
              <a:rPr lang="en-US" altLang="ko-KR" sz="1600" dirty="0" smtClean="0">
                <a:latin typeface="+mn-ea"/>
              </a:rPr>
              <a:t>․</a:t>
            </a:r>
            <a:r>
              <a:rPr lang="ko-KR" altLang="en-US" sz="1600" dirty="0" smtClean="0">
                <a:latin typeface="+mn-ea"/>
              </a:rPr>
              <a:t>주소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검사소견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추정감염경로 등</a:t>
            </a:r>
            <a:endParaRPr lang="en-US" altLang="ko-KR" sz="1600" dirty="0" smtClean="0">
              <a:latin typeface="+mn-ea"/>
            </a:endParaRPr>
          </a:p>
          <a:p>
            <a:pPr marL="177800" indent="-177800" algn="just">
              <a:defRPr/>
            </a:pPr>
            <a:endParaRPr lang="en-US" altLang="ko-KR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▶ 특정수혈부작용 신고 의무</a:t>
            </a:r>
            <a:endParaRPr lang="en-US" altLang="ko-KR" dirty="0" smtClean="0">
              <a:latin typeface="+mn-ea"/>
            </a:endParaRPr>
          </a:p>
          <a:p>
            <a:r>
              <a:rPr lang="en-US" altLang="ko-KR" sz="1600" dirty="0" smtClean="0">
                <a:latin typeface="+mn-ea"/>
              </a:rPr>
              <a:t>    - </a:t>
            </a:r>
            <a:r>
              <a:rPr lang="ko-KR" altLang="en-US" sz="1600" dirty="0" smtClean="0">
                <a:latin typeface="+mn-ea"/>
              </a:rPr>
              <a:t>수혈자의 성명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err="1" smtClean="0">
                <a:latin typeface="+mn-ea"/>
              </a:rPr>
              <a:t>내원당시</a:t>
            </a:r>
            <a:r>
              <a:rPr lang="ko-KR" altLang="en-US" sz="1600" dirty="0" smtClean="0">
                <a:latin typeface="+mn-ea"/>
              </a:rPr>
              <a:t> </a:t>
            </a:r>
            <a:r>
              <a:rPr lang="ko-KR" altLang="en-US" sz="1600" dirty="0" err="1" smtClean="0">
                <a:latin typeface="+mn-ea"/>
              </a:rPr>
              <a:t>질환명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err="1" smtClean="0">
                <a:latin typeface="+mn-ea"/>
              </a:rPr>
              <a:t>수혈의료기관명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err="1" smtClean="0">
                <a:latin typeface="+mn-ea"/>
              </a:rPr>
              <a:t>수혈전</a:t>
            </a:r>
            <a:r>
              <a:rPr lang="ko-KR" altLang="en-US" sz="1600" dirty="0" smtClean="0">
                <a:latin typeface="+mn-ea"/>
              </a:rPr>
              <a:t> 검사결과 등</a:t>
            </a:r>
            <a:endParaRPr lang="en-US" altLang="ko-KR" sz="1600" dirty="0" smtClean="0">
              <a:latin typeface="+mn-ea"/>
            </a:endParaRPr>
          </a:p>
          <a:p>
            <a:endParaRPr lang="en-US" altLang="ko-KR" sz="1600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sz="1600" dirty="0" smtClean="0">
                <a:latin typeface="+mn-ea"/>
              </a:rPr>
              <a:t>▶ </a:t>
            </a:r>
            <a:r>
              <a:rPr lang="ko-KR" altLang="en-US" dirty="0" err="1" smtClean="0">
                <a:latin typeface="+mn-ea"/>
              </a:rPr>
              <a:t>뇌사추정자</a:t>
            </a:r>
            <a:r>
              <a:rPr lang="ko-KR" altLang="en-US" dirty="0" smtClean="0">
                <a:latin typeface="+mn-ea"/>
              </a:rPr>
              <a:t> 신고 의무</a:t>
            </a:r>
            <a:endParaRPr lang="en-US" altLang="ko-KR" dirty="0" smtClean="0">
              <a:latin typeface="+mn-ea"/>
            </a:endParaRPr>
          </a:p>
          <a:p>
            <a:r>
              <a:rPr lang="en-US" altLang="ko-KR" sz="1600" dirty="0" smtClean="0">
                <a:latin typeface="+mn-ea"/>
              </a:rPr>
              <a:t>    - </a:t>
            </a:r>
            <a:r>
              <a:rPr lang="ko-KR" altLang="en-US" sz="1600" dirty="0" smtClean="0">
                <a:latin typeface="+mn-ea"/>
              </a:rPr>
              <a:t>뇌사추정자의 성명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생년월일 및 주소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뇌사추정자의 상태 및 발생원인</a:t>
            </a:r>
          </a:p>
        </p:txBody>
      </p:sp>
    </p:spTree>
    <p:extLst>
      <p:ext uri="{BB962C8B-B14F-4D97-AF65-F5344CB8AC3E}">
        <p14:creationId xmlns:p14="http://schemas.microsoft.com/office/powerpoint/2010/main" val="423894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/>
              <a:t>1. </a:t>
            </a:r>
            <a:r>
              <a:rPr kumimoji="1" lang="ko-KR" altLang="en-US" sz="3600" dirty="0" smtClean="0"/>
              <a:t>개인정보의 수집</a:t>
            </a:r>
            <a:r>
              <a:rPr kumimoji="1" lang="en-US" altLang="ko-KR" sz="3600" dirty="0" smtClean="0"/>
              <a:t>·</a:t>
            </a:r>
            <a:r>
              <a:rPr kumimoji="1" lang="ko-KR" altLang="en-US" sz="3600" dirty="0" smtClean="0"/>
              <a:t>이용 </a:t>
            </a:r>
            <a:r>
              <a:rPr kumimoji="1" lang="en-US" altLang="ko-KR" sz="3600" dirty="0" smtClean="0"/>
              <a:t>(3)</a:t>
            </a:r>
            <a:endParaRPr kumimoji="1" lang="ko-KR" altLang="en-US" sz="3600" dirty="0"/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413889"/>
            <a:ext cx="8308975" cy="4607399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268760"/>
            <a:ext cx="6048747" cy="371804"/>
            <a:chOff x="-504874" y="2628330"/>
            <a:chExt cx="2291314" cy="458564"/>
          </a:xfrm>
        </p:grpSpPr>
        <p:sp>
          <p:nvSpPr>
            <p:cNvPr id="39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229131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40" name="AutoShape 78"/>
            <p:cNvSpPr>
              <a:spLocks noChangeArrowheads="1"/>
            </p:cNvSpPr>
            <p:nvPr/>
          </p:nvSpPr>
          <p:spPr bwMode="auto">
            <a:xfrm>
              <a:off x="-490586" y="2633698"/>
              <a:ext cx="2277026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-419673" y="2656685"/>
              <a:ext cx="2015172" cy="43020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동의를 받아야 수집</a:t>
              </a:r>
              <a:r>
                <a:rPr kumimoji="0" lang="en-US" altLang="ko-KR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·</a:t>
              </a:r>
              <a:r>
                <a:rPr kumimoji="0" lang="ko-KR" altLang="en-US" sz="2200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이용이 가능한 경우</a:t>
              </a:r>
              <a:endParaRPr kumimoji="0" lang="ko-KR" altLang="en-US" sz="2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3" name="Rectangle 5"/>
          <p:cNvSpPr txBox="1">
            <a:spLocks noChangeArrowheads="1"/>
          </p:cNvSpPr>
          <p:nvPr/>
        </p:nvSpPr>
        <p:spPr bwMode="auto">
          <a:xfrm>
            <a:off x="597540" y="1844824"/>
            <a:ext cx="8206509" cy="420730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▶ 고객관리를 위한 개인정보는 별도의 동의 필요  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수집목적</a:t>
            </a:r>
            <a:r>
              <a:rPr lang="en-US" altLang="ko-KR" dirty="0" smtClean="0">
                <a:latin typeface="+mn-ea"/>
              </a:rPr>
              <a:t>: DM, SMS </a:t>
            </a:r>
            <a:r>
              <a:rPr lang="ko-KR" altLang="en-US" dirty="0" smtClean="0">
                <a:latin typeface="+mn-ea"/>
              </a:rPr>
              <a:t>등을 통한 홍보 및 마케팅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수집항목</a:t>
            </a:r>
            <a:r>
              <a:rPr lang="en-US" altLang="ko-KR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환자 </a:t>
            </a:r>
            <a:r>
              <a:rPr lang="ko-KR" altLang="en-US" dirty="0" err="1" smtClean="0">
                <a:latin typeface="+mn-ea"/>
              </a:rPr>
              <a:t>인적사항</a:t>
            </a:r>
            <a:r>
              <a:rPr lang="ko-KR" altLang="en-US" dirty="0" smtClean="0">
                <a:latin typeface="+mn-ea"/>
              </a:rPr>
              <a:t> 등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수집방법</a:t>
            </a:r>
            <a:r>
              <a:rPr lang="en-US" altLang="ko-KR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고객정보 수집</a:t>
            </a:r>
            <a:r>
              <a:rPr kumimoji="1" lang="en-US" altLang="ko-KR" dirty="0" smtClean="0"/>
              <a:t> · </a:t>
            </a:r>
            <a:r>
              <a:rPr kumimoji="1" lang="ko-KR" altLang="en-US" dirty="0" smtClean="0"/>
              <a:t>이용</a:t>
            </a:r>
            <a:r>
              <a:rPr lang="ko-KR" altLang="en-US" dirty="0" smtClean="0">
                <a:latin typeface="+mn-ea"/>
              </a:rPr>
              <a:t>에 동의한 환자의 정보만 수집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kern="0" dirty="0">
              <a:latin typeface="+mn-ea"/>
            </a:endParaRPr>
          </a:p>
          <a:p>
            <a:pPr marL="450850" lvl="1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kern="0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▶ 홈페이지 회원 개인정보 </a:t>
            </a:r>
            <a:r>
              <a:rPr lang="ko-KR" altLang="en-US" dirty="0" err="1" smtClean="0">
                <a:latin typeface="+mn-ea"/>
              </a:rPr>
              <a:t>수집시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 정보주체의 동의 필요</a:t>
            </a:r>
            <a:endParaRPr lang="en-US" altLang="ko-KR" dirty="0" smtClean="0">
              <a:latin typeface="+mn-ea"/>
            </a:endParaRPr>
          </a:p>
          <a:p>
            <a:pPr marL="712788" lvl="2" indent="-255588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수집목적</a:t>
            </a:r>
            <a:r>
              <a:rPr lang="en-US" altLang="ko-KR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홈페이지 회원관리</a:t>
            </a:r>
            <a:endParaRPr lang="en-US" altLang="ko-KR" dirty="0" smtClean="0">
              <a:latin typeface="+mn-ea"/>
            </a:endParaRPr>
          </a:p>
          <a:p>
            <a:pPr marL="712788" lvl="2" indent="-255588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수집항목</a:t>
            </a:r>
            <a:r>
              <a:rPr lang="en-US" altLang="ko-KR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필수정보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성명</a:t>
            </a:r>
            <a:r>
              <a:rPr lang="en-US" altLang="ko-KR" dirty="0" smtClean="0">
                <a:latin typeface="+mn-ea"/>
              </a:rPr>
              <a:t>, ID, </a:t>
            </a:r>
            <a:r>
              <a:rPr lang="ko-KR" altLang="en-US" dirty="0" smtClean="0">
                <a:latin typeface="+mn-ea"/>
              </a:rPr>
              <a:t>비밀번호</a:t>
            </a:r>
            <a:r>
              <a:rPr lang="en-US" altLang="ko-KR" dirty="0" smtClean="0">
                <a:latin typeface="+mn-ea"/>
              </a:rPr>
              <a:t>), </a:t>
            </a:r>
            <a:r>
              <a:rPr lang="ko-KR" altLang="en-US" dirty="0" smtClean="0">
                <a:latin typeface="+mn-ea"/>
              </a:rPr>
              <a:t>선택정보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생년월일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전화번호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err="1" smtClean="0">
                <a:latin typeface="+mn-ea"/>
              </a:rPr>
              <a:t>이메일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관심정보 등</a:t>
            </a:r>
            <a:r>
              <a:rPr lang="en-US" altLang="ko-KR" dirty="0" smtClean="0">
                <a:latin typeface="+mn-ea"/>
              </a:rPr>
              <a:t>) </a:t>
            </a:r>
          </a:p>
          <a:p>
            <a:pPr marL="712788" lvl="2" indent="-255588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 dirty="0" smtClean="0">
              <a:latin typeface="+mn-ea"/>
            </a:endParaRPr>
          </a:p>
          <a:p>
            <a:r>
              <a:rPr lang="en-US" altLang="ko-KR" dirty="0" smtClean="0">
                <a:latin typeface="+mn-ea"/>
              </a:rPr>
              <a:t>    </a:t>
            </a:r>
            <a:r>
              <a:rPr lang="en-US" altLang="ko-KR" dirty="0" smtClean="0">
                <a:solidFill>
                  <a:srgbClr val="0000FF"/>
                </a:solidFill>
                <a:latin typeface="+mn-ea"/>
              </a:rPr>
              <a:t>※ </a:t>
            </a:r>
            <a:r>
              <a:rPr lang="ko-KR" altLang="en-US" dirty="0" smtClean="0">
                <a:solidFill>
                  <a:srgbClr val="0000FF"/>
                </a:solidFill>
                <a:latin typeface="+mn-ea"/>
              </a:rPr>
              <a:t>주의</a:t>
            </a:r>
            <a:r>
              <a:rPr lang="en-US" altLang="ko-KR" dirty="0" smtClean="0">
                <a:solidFill>
                  <a:srgbClr val="0000FF"/>
                </a:solidFill>
                <a:latin typeface="+mn-ea"/>
              </a:rPr>
              <a:t>: </a:t>
            </a:r>
            <a:r>
              <a:rPr lang="ko-KR" altLang="en-US" dirty="0" smtClean="0">
                <a:solidFill>
                  <a:srgbClr val="0000FF"/>
                </a:solidFill>
                <a:latin typeface="+mn-ea"/>
              </a:rPr>
              <a:t>홈페이지 회원정보로 주민등록번호는 수집하지 않도록 해야 함</a:t>
            </a:r>
          </a:p>
          <a:p>
            <a:pPr marL="712788" lvl="2" indent="-255588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600" kern="0" spc="-150" dirty="0">
              <a:latin typeface="+mn-ea"/>
            </a:endParaRPr>
          </a:p>
        </p:txBody>
      </p:sp>
      <p:sp>
        <p:nvSpPr>
          <p:cNvPr id="17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34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6127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개인정보의 수집</a:t>
            </a:r>
            <a:r>
              <a:rPr kumimoji="1" lang="en-US" altLang="ko-KR" sz="3600" dirty="0" smtClean="0"/>
              <a:t>·</a:t>
            </a:r>
            <a:r>
              <a:rPr kumimoji="1" lang="ko-KR" altLang="en-US" sz="3600" dirty="0" smtClean="0"/>
              <a:t>이용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35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개인정보 수집⦁이용⦁제공 </a:t>
            </a:r>
            <a:r>
              <a:rPr lang="ko-KR" altLang="en-US" dirty="0" err="1" smtClean="0">
                <a:latin typeface="HY헤드라인M" pitchFamily="18" charset="-127"/>
                <a:ea typeface="HY헤드라인M" pitchFamily="18" charset="-127"/>
              </a:rPr>
              <a:t>동의시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자필 서명이 아닌 전자 서명으로 하여도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효력이 동일한가요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전자서명법</a:t>
            </a:r>
            <a:r>
              <a:rPr lang="ko-KR" altLang="en-US" sz="1600" dirty="0" smtClean="0"/>
              <a:t> 제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조제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항에 따르면 “전자서명은 당사자간의 약정에 따른 서명</a:t>
            </a:r>
            <a:r>
              <a:rPr lang="en-US" altLang="ko-KR" sz="1600" dirty="0" smtClean="0"/>
              <a:t>, </a:t>
            </a:r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서명날인 또는 기명날인으로서의 효력을 가진다</a:t>
            </a:r>
            <a:r>
              <a:rPr lang="en-US" altLang="ko-KR" sz="1600" dirty="0" smtClean="0"/>
              <a:t>.”</a:t>
            </a:r>
            <a:r>
              <a:rPr lang="ko-KR" altLang="en-US" sz="1600" dirty="0" smtClean="0"/>
              <a:t>고 규정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환자 본인의 전자서명은 자필서명과 같은 효력</a:t>
            </a:r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071810"/>
            <a:ext cx="828092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동의를 받아야 하는 경우 반드시 서면으로 받아야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429000"/>
            <a:ext cx="8044723" cy="2677656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반드시 서면으로 받을 필요는 없으며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「개인정보보호법」에 따른 다음의 방법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직접 또는 우편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팩스 등 방법으로 전달하고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정보주체가 서명한 동의서 받는 방법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전화를 통하여 동의 내용을 정보주체에게 알리고 동의의 의사표시를 확인하는 방법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전화를 통하여 동의 내용을 정보주체에게 알리고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인터넷주소 등을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통하여 동의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 </a:t>
            </a:r>
            <a:r>
              <a:rPr lang="ko-KR" altLang="en-US" sz="1600" dirty="0" smtClean="0"/>
              <a:t>사항을 확인하도록 한 후 다시 전화를 통하여 그 동의의 의사표시를 확인하는 방법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인터넷 홈페이지 등에 동의 내용을 게재하고 정보주체가 동의 여부를 표시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동의 내용을 전자우편으로 발송하고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정보주체로부터 동의 전자우편을 받는 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개인정보의 수집</a:t>
            </a:r>
            <a:r>
              <a:rPr kumimoji="1" lang="en-US" altLang="ko-KR" sz="3600" dirty="0" smtClean="0"/>
              <a:t>·</a:t>
            </a:r>
            <a:r>
              <a:rPr kumimoji="1" lang="ko-KR" altLang="en-US" sz="3600" dirty="0" smtClean="0"/>
              <a:t>이용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36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피부과 시술 전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후 사진을 홈페이지에 게시하는 것도 개인정보 보호법에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어긋나는 것인지요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시술 전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후 사진이 신체 일부를 가리고 있다고 해도 특정 개인을 식별할 가능성이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있기 때문에 개인정보 보호법 위반이 될 수 있음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해당 정보주체의 동의를 받아 시술사진 게재</a:t>
            </a:r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228803"/>
            <a:ext cx="828092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다른 사람을 함부로 촬영하는 것은 개인정보침해 아닌가요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657431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사적</a:t>
            </a:r>
            <a:r>
              <a:rPr lang="en-US" altLang="ko-KR" sz="1600" dirty="0" smtClean="0"/>
              <a:t>․</a:t>
            </a:r>
            <a:r>
              <a:rPr lang="ko-KR" altLang="en-US" sz="1600" dirty="0" smtClean="0"/>
              <a:t>개인적 목적으로 영상을 촬영하는 행위는 </a:t>
            </a:r>
            <a:r>
              <a:rPr lang="ko-KR" altLang="en-US" sz="1600" dirty="0" err="1" smtClean="0"/>
              <a:t>개인정정보보호법이</a:t>
            </a:r>
            <a:r>
              <a:rPr lang="ko-KR" altLang="en-US" sz="1600" dirty="0" smtClean="0"/>
              <a:t> 적용되지 않음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다만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다른 사람의 영상을 무단으로 촬영하여 인터넷 등에 올리는 경우 형법상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명예훼손 등에 따라 처벌받을 수 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 smtClean="0">
                <a:latin typeface="+mj-ea"/>
              </a:rPr>
              <a:t>2. </a:t>
            </a:r>
            <a:r>
              <a:rPr lang="ko-KR" altLang="en-US" sz="3600" dirty="0" smtClean="0">
                <a:latin typeface="+mj-ea"/>
              </a:rPr>
              <a:t>개인정보의 위탁관리 </a:t>
            </a:r>
            <a:r>
              <a:rPr lang="en-US" altLang="ko-KR" sz="3600" dirty="0" smtClean="0">
                <a:latin typeface="+mj-ea"/>
              </a:rPr>
              <a:t>(1)</a:t>
            </a:r>
            <a:endParaRPr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413889"/>
            <a:ext cx="8308975" cy="4391375"/>
            <a:chOff x="4383144" y="5072072"/>
            <a:chExt cx="4332260" cy="1133468"/>
          </a:xfrm>
        </p:grpSpPr>
        <p:sp>
          <p:nvSpPr>
            <p:cNvPr id="6" name="모서리가 둥근 직사각형 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7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5" name="그룹 39"/>
          <p:cNvGrpSpPr>
            <a:grpSpLocks/>
          </p:cNvGrpSpPr>
          <p:nvPr/>
        </p:nvGrpSpPr>
        <p:grpSpPr bwMode="auto">
          <a:xfrm>
            <a:off x="683493" y="1268760"/>
            <a:ext cx="6048747" cy="371804"/>
            <a:chOff x="-504874" y="2628330"/>
            <a:chExt cx="2291314" cy="458564"/>
          </a:xfrm>
        </p:grpSpPr>
        <p:sp>
          <p:nvSpPr>
            <p:cNvPr id="9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229131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0" name="AutoShape 78"/>
            <p:cNvSpPr>
              <a:spLocks noChangeArrowheads="1"/>
            </p:cNvSpPr>
            <p:nvPr/>
          </p:nvSpPr>
          <p:spPr bwMode="auto">
            <a:xfrm>
              <a:off x="-490586" y="2633698"/>
              <a:ext cx="2277026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-419673" y="2656685"/>
              <a:ext cx="2015172" cy="43020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200" kern="0" spc="-15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개인정보 처리 </a:t>
              </a:r>
              <a:r>
                <a:rPr lang="ko-KR" altLang="en-US" sz="2200" kern="0" spc="-15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위탁시</a:t>
              </a:r>
              <a:r>
                <a:rPr lang="ko-KR" altLang="en-US" sz="2200" kern="0" spc="-15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 문서화</a:t>
              </a:r>
              <a:endParaRPr lang="ko-KR" altLang="en-US" sz="2200" kern="0" spc="-15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37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5"/>
          <p:cNvSpPr txBox="1">
            <a:spLocks noChangeArrowheads="1"/>
          </p:cNvSpPr>
          <p:nvPr/>
        </p:nvSpPr>
        <p:spPr bwMode="auto">
          <a:xfrm>
            <a:off x="613963" y="1916832"/>
            <a:ext cx="8206509" cy="297312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▶ 문서화에 포함되어야 할 내용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위탁업무 목적 외 개인정보 처리금지에 관한 사항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개인정보의 기술적</a:t>
            </a:r>
            <a:r>
              <a:rPr lang="en-US" altLang="ko-KR" dirty="0" smtClean="0">
                <a:latin typeface="+mn-ea"/>
              </a:rPr>
              <a:t>·</a:t>
            </a:r>
            <a:r>
              <a:rPr lang="ko-KR" altLang="en-US" dirty="0" smtClean="0">
                <a:latin typeface="+mn-ea"/>
              </a:rPr>
              <a:t>관리적 보호조치에 관한 사항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위탁업무의 목적 및 범위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재 위탁 제한에 관한 사항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개인정보에 대한 접근 제한 등 안전성 확보조치에 관한 사항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spc="-100" dirty="0" smtClean="0">
                <a:latin typeface="+mn-ea"/>
              </a:rPr>
              <a:t>위탁업무관련 개인정보의 관리현황 점검 등 감독에 관한 사항</a:t>
            </a:r>
            <a:endParaRPr lang="en-US" altLang="ko-KR" kern="0" spc="-10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kern="0" spc="-100" dirty="0" smtClean="0">
                <a:latin typeface="+mn-ea"/>
              </a:rPr>
              <a:t>수탁자가 준수하여야 할 의무 위반 시 손해배상 등 책임에 관한 사항</a:t>
            </a:r>
            <a:endParaRPr lang="en-US" altLang="ko-KR" kern="0" spc="-1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 smtClean="0">
                <a:latin typeface="+mj-ea"/>
              </a:rPr>
              <a:t>2. </a:t>
            </a:r>
            <a:r>
              <a:rPr lang="ko-KR" altLang="en-US" sz="3600" dirty="0" smtClean="0">
                <a:latin typeface="+mj-ea"/>
              </a:rPr>
              <a:t>개인정보의 위탁관리 </a:t>
            </a:r>
            <a:r>
              <a:rPr lang="en-US" altLang="ko-KR" sz="3600" dirty="0" smtClean="0">
                <a:latin typeface="+mj-ea"/>
              </a:rPr>
              <a:t>(2)</a:t>
            </a:r>
            <a:endParaRPr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413889"/>
            <a:ext cx="8308975" cy="4586879"/>
            <a:chOff x="4383144" y="5072072"/>
            <a:chExt cx="4332260" cy="1133468"/>
          </a:xfrm>
        </p:grpSpPr>
        <p:sp>
          <p:nvSpPr>
            <p:cNvPr id="6" name="모서리가 둥근 직사각형 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7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5" name="그룹 39"/>
          <p:cNvGrpSpPr>
            <a:grpSpLocks/>
          </p:cNvGrpSpPr>
          <p:nvPr/>
        </p:nvGrpSpPr>
        <p:grpSpPr bwMode="auto">
          <a:xfrm>
            <a:off x="683493" y="1268760"/>
            <a:ext cx="6048747" cy="371804"/>
            <a:chOff x="-504874" y="2628330"/>
            <a:chExt cx="2291314" cy="458564"/>
          </a:xfrm>
        </p:grpSpPr>
        <p:sp>
          <p:nvSpPr>
            <p:cNvPr id="9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229131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0" name="AutoShape 78"/>
            <p:cNvSpPr>
              <a:spLocks noChangeArrowheads="1"/>
            </p:cNvSpPr>
            <p:nvPr/>
          </p:nvSpPr>
          <p:spPr bwMode="auto">
            <a:xfrm>
              <a:off x="-490586" y="2633698"/>
              <a:ext cx="2277026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-419673" y="2656686"/>
              <a:ext cx="2015172" cy="43020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200" kern="0" spc="-15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개인정보 처리 </a:t>
              </a:r>
              <a:r>
                <a:rPr lang="ko-KR" altLang="en-US" sz="2200" kern="0" spc="-15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위탁시</a:t>
              </a:r>
              <a:r>
                <a:rPr lang="ko-KR" altLang="en-US" sz="2200" kern="0" spc="-15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 공개 및 관리감독  등</a:t>
              </a:r>
              <a:endParaRPr lang="ko-KR" altLang="en-US" sz="2200" kern="0" spc="-15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750066" y="1857364"/>
            <a:ext cx="799839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 ▶  위탁 사실 공개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인터넷 홈페이지 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사업장 등 보기 쉬운 장소에 게시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kern="0" spc="-100" dirty="0" smtClean="0">
              <a:latin typeface="+mn-ea"/>
            </a:endParaRPr>
          </a:p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 ▶ 위탁에 대한 관리 감독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개인정보 분실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도난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유출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변조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훼손 되지 않도록 수탁자 감독 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dirty="0" smtClean="0">
              <a:latin typeface="+mn-ea"/>
            </a:endParaRPr>
          </a:p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 ▶손해배상 책임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수탁자가 개인정보보호 법을 위반하여 손해배상 책임이 있는 경우 </a:t>
            </a:r>
            <a:r>
              <a:rPr lang="en-US" altLang="ko-KR" dirty="0" smtClean="0">
                <a:latin typeface="+mn-ea"/>
              </a:rPr>
              <a:t/>
            </a:r>
            <a:br>
              <a:rPr lang="en-US" altLang="ko-KR" dirty="0" smtClean="0">
                <a:latin typeface="+mn-ea"/>
              </a:rPr>
            </a:br>
            <a:r>
              <a:rPr lang="ko-KR" altLang="en-US" dirty="0" smtClean="0">
                <a:latin typeface="+mn-ea"/>
              </a:rPr>
              <a:t>개인정보처리자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위탁자</a:t>
            </a:r>
            <a:r>
              <a:rPr lang="en-US" altLang="ko-KR" dirty="0" smtClean="0">
                <a:latin typeface="+mn-ea"/>
              </a:rPr>
              <a:t>)</a:t>
            </a:r>
            <a:r>
              <a:rPr lang="ko-KR" altLang="en-US" dirty="0" smtClean="0">
                <a:latin typeface="+mn-ea"/>
              </a:rPr>
              <a:t>의 소속직원으로 간주</a:t>
            </a:r>
            <a:endParaRPr lang="en-US" altLang="ko-KR" kern="0" spc="-150" dirty="0">
              <a:latin typeface="+mn-ea"/>
            </a:endParaRPr>
          </a:p>
        </p:txBody>
      </p:sp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38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 smtClean="0">
                <a:latin typeface="+mj-ea"/>
              </a:rPr>
              <a:t>3. </a:t>
            </a:r>
            <a:r>
              <a:rPr lang="ko-KR" altLang="en-US" sz="3600" dirty="0" smtClean="0">
                <a:latin typeface="+mj-ea"/>
              </a:rPr>
              <a:t>영업의 양도</a:t>
            </a:r>
            <a:endParaRPr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413889"/>
            <a:ext cx="8308975" cy="4679407"/>
            <a:chOff x="4383144" y="5072072"/>
            <a:chExt cx="4332260" cy="1133468"/>
          </a:xfrm>
        </p:grpSpPr>
        <p:sp>
          <p:nvSpPr>
            <p:cNvPr id="6" name="모서리가 둥근 직사각형 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7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268760"/>
            <a:ext cx="6048747" cy="371804"/>
            <a:chOff x="-504874" y="2628330"/>
            <a:chExt cx="2291314" cy="458564"/>
          </a:xfrm>
        </p:grpSpPr>
        <p:sp>
          <p:nvSpPr>
            <p:cNvPr id="9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229131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0" name="AutoShape 78"/>
            <p:cNvSpPr>
              <a:spLocks noChangeArrowheads="1"/>
            </p:cNvSpPr>
            <p:nvPr/>
          </p:nvSpPr>
          <p:spPr bwMode="auto">
            <a:xfrm>
              <a:off x="-490586" y="2633698"/>
              <a:ext cx="2277026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-419673" y="2656686"/>
              <a:ext cx="2015172" cy="43020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200" kern="0" spc="-15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개인정보 이전을 위한 통지</a:t>
              </a:r>
              <a:endParaRPr lang="ko-KR" altLang="en-US" sz="2200" kern="0" spc="-15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39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5"/>
          <p:cNvSpPr txBox="1">
            <a:spLocks noChangeArrowheads="1"/>
          </p:cNvSpPr>
          <p:nvPr/>
        </p:nvSpPr>
        <p:spPr bwMode="auto">
          <a:xfrm>
            <a:off x="613963" y="1772816"/>
            <a:ext cx="8206509" cy="189282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▶ 개인정보 이전하기 전에 정보주체에게 통지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개인정보를 이전하려는 사실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개인정보를 </a:t>
            </a:r>
            <a:r>
              <a:rPr lang="ko-KR" altLang="en-US" dirty="0" err="1" smtClean="0"/>
              <a:t>이전받는</a:t>
            </a:r>
            <a:r>
              <a:rPr lang="ko-KR" altLang="en-US" dirty="0" smtClean="0"/>
              <a:t> 자의 성명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전화번호 및 그 밖의 연락처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정보주체가 개인정보의 이전을 원하지 아니하는 경우 조치할 수 있는 방법 및 절차</a:t>
            </a:r>
            <a:endParaRPr lang="en-US" altLang="ko-KR" dirty="0" smtClean="0">
              <a:latin typeface="+mn-ea"/>
            </a:endParaRPr>
          </a:p>
        </p:txBody>
      </p:sp>
      <p:sp>
        <p:nvSpPr>
          <p:cNvPr id="16" name="Rectangle 5"/>
          <p:cNvSpPr txBox="1">
            <a:spLocks noChangeArrowheads="1"/>
          </p:cNvSpPr>
          <p:nvPr/>
        </p:nvSpPr>
        <p:spPr bwMode="auto">
          <a:xfrm>
            <a:off x="611560" y="4005064"/>
            <a:ext cx="8206509" cy="153272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▶ 영업 양도 등에 따른 통지방법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서면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전자우편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팩스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문자전송 또는 이에 상당하는 방법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통지사항을 정보주체에게 알릴 수 없는 경우에는 해당 사항을 인터넷 홈페이지에 </a:t>
            </a:r>
            <a:r>
              <a:rPr lang="en-US" altLang="ko-KR" dirty="0" smtClean="0"/>
              <a:t>30</a:t>
            </a:r>
            <a:r>
              <a:rPr lang="ko-KR" altLang="en-US" dirty="0" smtClean="0"/>
              <a:t>일 이상 게재</a:t>
            </a:r>
            <a:endParaRPr lang="ko-KR" alt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8"/>
            <a:ext cx="8582025" cy="3303596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73813" y="1500174"/>
            <a:ext cx="8596373" cy="456406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7594600" cy="622300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0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개인정보보호 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2.0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시대의 개막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개인정보보호법 제정 및 시행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내용 개체 틀 16"/>
          <p:cNvSpPr>
            <a:spLocks noGrp="1"/>
          </p:cNvSpPr>
          <p:nvPr>
            <p:ph idx="1"/>
          </p:nvPr>
        </p:nvSpPr>
        <p:spPr>
          <a:xfrm>
            <a:off x="457200" y="1857365"/>
            <a:ext cx="8229600" cy="4071966"/>
          </a:xfrm>
        </p:spPr>
        <p:txBody>
          <a:bodyPr>
            <a:normAutofit fontScale="77500" lnSpcReduction="20000"/>
          </a:bodyPr>
          <a:lstStyle/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개인정보보호법은 약 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350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만개 모든 공공기관과 사업자를 </a:t>
            </a:r>
            <a:endParaRPr lang="en-US" altLang="ko-KR" sz="2800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	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규율 대상으로 확대하여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법 적용 사각지대 해소</a:t>
            </a:r>
            <a:endParaRPr lang="en-US" altLang="ko-KR" sz="2800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	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대통령 소속으로 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개인정보보호위원회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를 구성하여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, 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	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주요 정책사안 심의 및 의결</a:t>
            </a:r>
            <a:endParaRPr lang="en-US" altLang="ko-KR" sz="2800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lang="en-US" altLang="ko-KR" sz="1100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공공기관의 개인정보보호에 관한 법률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’ 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폐지와 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정보통신망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이용촉진 및 정보보호 등에 관한 법률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의 일부조항</a:t>
            </a:r>
            <a:r>
              <a:rPr lang="en-US" altLang="ko-KR" sz="28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2800" dirty="0" smtClean="0">
                <a:solidFill>
                  <a:srgbClr val="000000"/>
                </a:solidFill>
                <a:latin typeface="+mn-ea"/>
              </a:rPr>
              <a:t>흡수</a:t>
            </a:r>
            <a:endParaRPr lang="en-US" altLang="ko-KR" sz="2800" dirty="0" smtClean="0">
              <a:solidFill>
                <a:srgbClr val="000000"/>
              </a:solidFill>
              <a:latin typeface="+mn-ea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개인정보의 제공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40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환자분의 편의를 위하여 검사결과를 전화 또는 문자로 알려주고 있는데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개인정보보호법상 문제가 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환자 본인이 확인된 경우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환자의 검사결과 통보는 진료목적의 범위에 해당하므로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별도의 동의 없이 환자에게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전화 또는 문자 통지 가능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다만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다른 사람에게 환자 기록을 알려주는 것은 의료법에 해당하는 경우로 제한</a:t>
            </a:r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284984"/>
            <a:ext cx="828092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다른 의료기관 또는 검사기관에 검사를 의뢰하여 검사를 하는 경우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정보주체의 동의를 받아야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endParaRPr lang="ko-KR" altLang="en-US" dirty="0" smtClean="0"/>
          </a:p>
          <a:p>
            <a:pPr>
              <a:defRPr/>
            </a:pP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929066"/>
            <a:ext cx="8044723" cy="1569660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진료 목적으로 다른 의료기관 또는 검사기관에 검사를 위탁하는 등 개인정보 처리를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위탁하는 경우 정보주체인 환자의 동의를 받을 필요는 없으나</a:t>
            </a:r>
            <a:r>
              <a:rPr lang="en-US" altLang="ko-KR" sz="1600" dirty="0" smtClean="0"/>
              <a:t>,</a:t>
            </a:r>
            <a:endParaRPr lang="ko-KR" altLang="en-US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위탁하는 경우 계약서를 문서화하고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위탁하는 업무의 내용과 수탁자를 공개하고</a:t>
            </a:r>
            <a:r>
              <a:rPr lang="en-US" altLang="ko-KR" sz="16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개인정보가 분실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도난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유출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변조 또는 훼손되지 아니하도록 수탁자 교육 및 감독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개인정보의 제공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41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정보주체가 보험금을 청구했을 때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보험사는 병원으로부터 보험계약자의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의료기록을 제공받을 수 있는지요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</a:t>
            </a:r>
            <a:r>
              <a:rPr lang="en-US" altLang="ko-KR" sz="1600" dirty="0" smtClean="0"/>
              <a:t>｢</a:t>
            </a:r>
            <a:r>
              <a:rPr lang="ko-KR" altLang="en-US" sz="1600" dirty="0" smtClean="0"/>
              <a:t>의료법</a:t>
            </a:r>
            <a:r>
              <a:rPr lang="en-US" altLang="ko-KR" sz="1600" dirty="0" smtClean="0"/>
              <a:t>｣ </a:t>
            </a:r>
            <a:r>
              <a:rPr lang="ko-KR" altLang="en-US" sz="1600" dirty="0" smtClean="0"/>
              <a:t>및 </a:t>
            </a:r>
            <a:r>
              <a:rPr lang="en-US" altLang="ko-KR" sz="1600" dirty="0" smtClean="0"/>
              <a:t>｢</a:t>
            </a:r>
            <a:r>
              <a:rPr lang="ko-KR" altLang="en-US" sz="1600" dirty="0" err="1" smtClean="0"/>
              <a:t>자동차손해배상보장법</a:t>
            </a:r>
            <a:r>
              <a:rPr lang="en-US" altLang="ko-KR" sz="1600" dirty="0" smtClean="0"/>
              <a:t>｣</a:t>
            </a:r>
            <a:r>
              <a:rPr lang="ko-KR" altLang="en-US" sz="1600" dirty="0" smtClean="0"/>
              <a:t>에 따라 자동차보험진료수가 청구를 받은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보험회사 등은 정보주체 본인 동의가 없더라도 의료기관에 대해 관계 진료기록의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열람 및 사본교부를 청구할 수 있음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284984"/>
            <a:ext cx="828092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의료기관은 고객에게 아무런 통보 없이 영업일체를 다른 회사에 양도해도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되는 건지요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929066"/>
            <a:ext cx="8103844" cy="1569660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의료기관은 영업양도와 관련하여 개인정보 이전에 대한 동의는 받을 필요가 없으나</a:t>
            </a:r>
            <a:r>
              <a:rPr lang="en-US" altLang="ko-KR" sz="1600" dirty="0" smtClean="0"/>
              <a:t>,</a:t>
            </a:r>
          </a:p>
          <a:p>
            <a:pPr lvl="0">
              <a:lnSpc>
                <a:spcPct val="150000"/>
              </a:lnSpc>
            </a:pPr>
            <a:r>
              <a:rPr lang="ko-KR" altLang="en-US" sz="1600" dirty="0" smtClean="0"/>
              <a:t>정보주체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고객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에게 개인정보를 이전하려는 사실과 함께 개인정보를 이전받는 자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영업 양수자 등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의 성명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법인명칭</a:t>
            </a:r>
            <a:r>
              <a:rPr lang="en-US" altLang="ko-KR" sz="1600" dirty="0" smtClean="0"/>
              <a:t>), </a:t>
            </a:r>
            <a:r>
              <a:rPr lang="ko-KR" altLang="en-US" sz="1600" dirty="0" smtClean="0"/>
              <a:t>주소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전화번호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기타 연락처는 물론 정보주체가 개인정보 이전을 원치 아니하는 경우의 조치방법과 절차에 관해 통지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개인정보의 제공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42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461"/>
          <p:cNvSpPr>
            <a:spLocks noChangeArrowheads="1"/>
          </p:cNvSpPr>
          <p:nvPr/>
        </p:nvSpPr>
        <p:spPr bwMode="auto">
          <a:xfrm>
            <a:off x="107504" y="1229375"/>
            <a:ext cx="8893652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퇴직연금 사업자와의 계약체결 등을 위하여 근로자의 개인정보를 제공하는 것이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개인정보의 제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3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자 제공에 해당하는지 아니면 업무 위탁에 해당하나요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1942919"/>
            <a:ext cx="8246720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퇴직급여제도의 </a:t>
            </a:r>
            <a:r>
              <a:rPr lang="ko-KR" altLang="en-US" sz="1600" dirty="0" err="1" smtClean="0"/>
              <a:t>설정ㆍ운영은</a:t>
            </a:r>
            <a:r>
              <a:rPr lang="ko-KR" altLang="en-US" sz="1600" dirty="0" smtClean="0"/>
              <a:t> 사용자의 의무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사용자가 퇴직연금사업자와의 계약체결을 통해 퇴직금 제도를 운영하도록 하는 것은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업무의 위탁에 해당</a:t>
            </a:r>
          </a:p>
        </p:txBody>
      </p:sp>
      <p:sp>
        <p:nvSpPr>
          <p:cNvPr id="11" name="Rectangle 461"/>
          <p:cNvSpPr>
            <a:spLocks noChangeArrowheads="1"/>
          </p:cNvSpPr>
          <p:nvPr/>
        </p:nvSpPr>
        <p:spPr bwMode="auto">
          <a:xfrm>
            <a:off x="107504" y="3429000"/>
            <a:ext cx="8893652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다른 개인정보와 결합하지 않은 휴대전화번호만도 개인정보보호법에 따라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보호되는 개인정보에 해당하는지요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1560" y="4142544"/>
            <a:ext cx="8246720" cy="830997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휴대전화번호는 다른 정보와 쉽게 결합하여 개인을 알아볼 수 있고 정보주체와 직접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연락이 가능한 </a:t>
            </a:r>
            <a:r>
              <a:rPr lang="en-US" altLang="ko-KR" sz="1600" dirty="0" smtClean="0"/>
              <a:t>contact point</a:t>
            </a:r>
            <a:r>
              <a:rPr lang="ko-KR" altLang="en-US" sz="1600" dirty="0" smtClean="0"/>
              <a:t>로 홍보･마케팅에 활용될 수 있으므로 개인정보에 해당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개인정보의 제공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43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461"/>
          <p:cNvSpPr>
            <a:spLocks noChangeArrowheads="1"/>
          </p:cNvSpPr>
          <p:nvPr/>
        </p:nvSpPr>
        <p:spPr bwMode="auto">
          <a:xfrm>
            <a:off x="107504" y="1229375"/>
            <a:ext cx="8893652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경찰서에서 수사를 위한다고 하면 개인정보보호법과 상관없이 무조건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개인정보를 제공해야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1942919"/>
            <a:ext cx="8246720" cy="3921073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fontAlgn="base">
              <a:lnSpc>
                <a:spcPct val="12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경찰이 요구하는 자료가 환자의 진료기록에 관한 것이라면 의료법 우선 적용</a:t>
            </a:r>
            <a:endParaRPr lang="en-US" altLang="ko-KR" sz="1600" dirty="0" smtClean="0"/>
          </a:p>
          <a:p>
            <a:pPr fontAlgn="base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따라서 의료법 제</a:t>
            </a:r>
            <a:r>
              <a:rPr lang="en-US" altLang="ko-KR" sz="1600" dirty="0" smtClean="0"/>
              <a:t>21</a:t>
            </a:r>
            <a:r>
              <a:rPr lang="ko-KR" altLang="en-US" sz="1600" dirty="0" smtClean="0"/>
              <a:t>조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항</a:t>
            </a:r>
            <a:r>
              <a:rPr lang="en-US" altLang="ko-KR" sz="1600" dirty="0" smtClean="0"/>
              <a:t>6</a:t>
            </a:r>
            <a:r>
              <a:rPr lang="ko-KR" altLang="en-US" sz="1600" dirty="0" smtClean="0"/>
              <a:t>호에 따라 형사소송법 제</a:t>
            </a:r>
            <a:r>
              <a:rPr lang="en-US" altLang="ko-KR" sz="1600" dirty="0" smtClean="0"/>
              <a:t>106</a:t>
            </a:r>
            <a:r>
              <a:rPr lang="ko-KR" altLang="en-US" sz="1600" dirty="0" smtClean="0"/>
              <a:t>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제</a:t>
            </a:r>
            <a:r>
              <a:rPr lang="en-US" altLang="ko-KR" sz="1600" dirty="0" smtClean="0"/>
              <a:t>215</a:t>
            </a:r>
            <a:r>
              <a:rPr lang="ko-KR" altLang="en-US" sz="1600" dirty="0" smtClean="0"/>
              <a:t>조 또는 제</a:t>
            </a:r>
            <a:r>
              <a:rPr lang="en-US" altLang="ko-KR" sz="1600" dirty="0" smtClean="0"/>
              <a:t>218</a:t>
            </a:r>
            <a:r>
              <a:rPr lang="ko-KR" altLang="en-US" sz="1600" dirty="0" smtClean="0"/>
              <a:t>조에</a:t>
            </a:r>
            <a:endParaRPr lang="en-US" altLang="ko-KR" sz="1600" dirty="0" smtClean="0"/>
          </a:p>
          <a:p>
            <a:pPr fontAlgn="base">
              <a:lnSpc>
                <a:spcPct val="12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따른 경우에만 제공 가능</a:t>
            </a:r>
            <a:endParaRPr lang="en-US" altLang="ko-KR" sz="1600" dirty="0" smtClean="0"/>
          </a:p>
          <a:p>
            <a:pPr fontAlgn="base">
              <a:lnSpc>
                <a:spcPct val="12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환자의 진료기록 외의 정보나 보호자 등의 정보를 동의 없이 제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자인 경찰에 제공하기</a:t>
            </a:r>
            <a:endParaRPr lang="en-US" altLang="ko-KR" sz="1600" dirty="0" smtClean="0"/>
          </a:p>
          <a:p>
            <a:pPr fontAlgn="base">
              <a:lnSpc>
                <a:spcPct val="12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위해서는 개인정보 보호법 제</a:t>
            </a:r>
            <a:r>
              <a:rPr lang="en-US" altLang="ko-KR" sz="1600" dirty="0" smtClean="0"/>
              <a:t>18</a:t>
            </a:r>
            <a:r>
              <a:rPr lang="ko-KR" altLang="en-US" sz="1600" dirty="0" smtClean="0"/>
              <a:t>조제</a:t>
            </a:r>
            <a:r>
              <a:rPr lang="en-US" altLang="ko-KR" sz="1600" dirty="0" smtClean="0"/>
              <a:t>2</a:t>
            </a:r>
            <a:r>
              <a:rPr lang="ko-KR" altLang="en-US" sz="1600" dirty="0" err="1" smtClean="0"/>
              <a:t>항제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호부터 제</a:t>
            </a:r>
            <a:r>
              <a:rPr lang="en-US" altLang="ko-KR" sz="1600" dirty="0" smtClean="0"/>
              <a:t>9</a:t>
            </a:r>
            <a:r>
              <a:rPr lang="ko-KR" altLang="en-US" sz="1600" dirty="0" smtClean="0"/>
              <a:t>호에 해당하는 경우에만 </a:t>
            </a:r>
            <a:endParaRPr lang="en-US" altLang="ko-KR" sz="1600" dirty="0" smtClean="0"/>
          </a:p>
          <a:p>
            <a:pPr fontAlgn="base">
              <a:lnSpc>
                <a:spcPct val="12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가능하며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특히 </a:t>
            </a:r>
            <a:r>
              <a:rPr lang="en-US" altLang="ko-KR" sz="1600" dirty="0" smtClean="0"/>
              <a:t>5</a:t>
            </a:r>
            <a:r>
              <a:rPr lang="ko-KR" altLang="en-US" sz="1600" dirty="0" smtClean="0"/>
              <a:t>호부터 </a:t>
            </a:r>
            <a:r>
              <a:rPr lang="en-US" altLang="ko-KR" sz="1600" dirty="0" smtClean="0"/>
              <a:t>9</a:t>
            </a:r>
            <a:r>
              <a:rPr lang="ko-KR" altLang="en-US" sz="1600" dirty="0" smtClean="0"/>
              <a:t>호는 제공하는 자가 공공기관일 경우에 한함</a:t>
            </a:r>
            <a:endParaRPr lang="en-US" altLang="ko-KR" sz="1600" dirty="0" smtClean="0"/>
          </a:p>
          <a:p>
            <a:pPr fontAlgn="base">
              <a:lnSpc>
                <a:spcPct val="120000"/>
              </a:lnSpc>
            </a:pPr>
            <a:endParaRPr lang="en-US" altLang="ko-KR" sz="1600" dirty="0" smtClean="0"/>
          </a:p>
          <a:p>
            <a:pPr fontAlgn="base">
              <a:lnSpc>
                <a:spcPct val="120000"/>
              </a:lnSpc>
            </a:pPr>
            <a:r>
              <a:rPr lang="en-US" altLang="ko-KR" sz="1600" dirty="0" smtClean="0"/>
              <a:t>5. </a:t>
            </a:r>
            <a:r>
              <a:rPr lang="ko-KR" altLang="en-US" sz="1600" dirty="0" smtClean="0"/>
              <a:t>개인정보를 목적 외의 용도로 이용하거나 이를 제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자에게 제공하지 아니하면 다른 법률에서 정하는 소관 업무를 수행할 수 없는 경우로서 보호위원회의 </a:t>
            </a:r>
            <a:r>
              <a:rPr lang="ko-KR" altLang="en-US" sz="1600" dirty="0" err="1" smtClean="0"/>
              <a:t>심의ㆍ의결</a:t>
            </a:r>
            <a:r>
              <a:rPr lang="ko-KR" altLang="en-US" sz="1600" dirty="0" smtClean="0"/>
              <a:t> 거친 경우</a:t>
            </a:r>
          </a:p>
          <a:p>
            <a:pPr fontAlgn="base">
              <a:lnSpc>
                <a:spcPct val="120000"/>
              </a:lnSpc>
            </a:pPr>
            <a:r>
              <a:rPr lang="en-US" altLang="ko-KR" sz="1600" dirty="0" smtClean="0"/>
              <a:t>6. </a:t>
            </a:r>
            <a:r>
              <a:rPr lang="ko-KR" altLang="en-US" sz="1600" dirty="0" smtClean="0"/>
              <a:t>조약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 밖의 국제협정의 이행을 위하여 외국정부 또는 국제기구에 제공을 위한 경우</a:t>
            </a:r>
            <a:r>
              <a:rPr lang="en-US" altLang="ko-KR" sz="1600" dirty="0" smtClean="0"/>
              <a:t>7. </a:t>
            </a:r>
            <a:r>
              <a:rPr lang="ko-KR" altLang="en-US" sz="1600" dirty="0" smtClean="0"/>
              <a:t>범죄의 수사와 공소의 제기 및 유지를 위하여 필요한 경우</a:t>
            </a:r>
          </a:p>
          <a:p>
            <a:pPr fontAlgn="base">
              <a:lnSpc>
                <a:spcPct val="120000"/>
              </a:lnSpc>
            </a:pPr>
            <a:r>
              <a:rPr lang="en-US" altLang="ko-KR" sz="1600" dirty="0" smtClean="0"/>
              <a:t>8. </a:t>
            </a:r>
            <a:r>
              <a:rPr lang="ko-KR" altLang="en-US" sz="1600" dirty="0" smtClean="0"/>
              <a:t>법원의 재판업무 수행을 위하여 필요한 경우</a:t>
            </a:r>
          </a:p>
          <a:p>
            <a:pPr fontAlgn="base">
              <a:lnSpc>
                <a:spcPct val="120000"/>
              </a:lnSpc>
            </a:pPr>
            <a:r>
              <a:rPr lang="en-US" altLang="ko-KR" sz="1600" dirty="0" smtClean="0"/>
              <a:t>9. </a:t>
            </a:r>
            <a:r>
              <a:rPr lang="ko-KR" altLang="en-US" sz="1600" dirty="0" smtClean="0"/>
              <a:t>형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刑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및 감호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보호처분의 집행을 위하여 필요한 경우</a:t>
            </a:r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개인정보의 제공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461"/>
          <p:cNvSpPr>
            <a:spLocks noChangeArrowheads="1"/>
          </p:cNvSpPr>
          <p:nvPr/>
        </p:nvSpPr>
        <p:spPr bwMode="auto">
          <a:xfrm>
            <a:off x="107504" y="1229375"/>
            <a:ext cx="8893652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공공의료기관에 경찰서에서 수사와 관련하여 형사소송법 제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199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조 제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2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항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경찰관 직무집행법 제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8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조 제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항을 근거로 직원의 주민등록번호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연락처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재직여부 등의 개인정보 제공요청이 있을 경우 제공할 수 있나요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2207493"/>
            <a:ext cx="8246720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공공기관의 경우 범죄의 수사와 공소의 제기 및 유지를 위하여 필요한 경우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개인정보보호법 제</a:t>
            </a:r>
            <a:r>
              <a:rPr lang="en-US" altLang="ko-KR" sz="1600" dirty="0" smtClean="0"/>
              <a:t>18</a:t>
            </a:r>
            <a:r>
              <a:rPr lang="ko-KR" altLang="en-US" sz="1600" dirty="0" smtClean="0"/>
              <a:t>조제</a:t>
            </a:r>
            <a:r>
              <a:rPr lang="en-US" altLang="ko-KR" sz="1600" dirty="0" smtClean="0"/>
              <a:t>2</a:t>
            </a:r>
            <a:r>
              <a:rPr lang="ko-KR" altLang="en-US" sz="1600" dirty="0" err="1" smtClean="0"/>
              <a:t>항제</a:t>
            </a:r>
            <a:r>
              <a:rPr lang="en-US" altLang="ko-KR" sz="1600" dirty="0" smtClean="0"/>
              <a:t>7</a:t>
            </a:r>
            <a:r>
              <a:rPr lang="ko-KR" altLang="en-US" sz="1600" dirty="0" smtClean="0"/>
              <a:t>호에 따라 본인 동의 없이도 제공 가능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이 경우 시행령 제</a:t>
            </a:r>
            <a:r>
              <a:rPr lang="en-US" altLang="ko-KR" sz="1600" dirty="0" smtClean="0"/>
              <a:t>19</a:t>
            </a:r>
            <a:r>
              <a:rPr lang="ko-KR" altLang="en-US" sz="1600" dirty="0" smtClean="0"/>
              <a:t>조에 따라 주민등록번호도 제공 가능</a:t>
            </a:r>
            <a:r>
              <a:rPr lang="en-US" altLang="ko-KR" sz="1600" dirty="0" smtClean="0"/>
              <a:t> </a:t>
            </a:r>
            <a:endParaRPr lang="ko-KR" altLang="en-US" sz="1600" dirty="0"/>
          </a:p>
        </p:txBody>
      </p:sp>
      <p:sp>
        <p:nvSpPr>
          <p:cNvPr id="7" name="Rectangle 461"/>
          <p:cNvSpPr>
            <a:spLocks noChangeArrowheads="1"/>
          </p:cNvSpPr>
          <p:nvPr/>
        </p:nvSpPr>
        <p:spPr bwMode="auto">
          <a:xfrm>
            <a:off x="107504" y="3648678"/>
            <a:ext cx="9036496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A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와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B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가 공동 개원을 하다가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A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가 독립해 나갈 경우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병원 전체 환자의 진료정보를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복사해 갈 수 있나요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 (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혹은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A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의 환자 정보만 복사해 나가도 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?)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4286256"/>
            <a:ext cx="8246720" cy="1938992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공동 개설자라 하더라도 독립하여 별도의 의료기관을 개설하였다면 동일한 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err="1" smtClean="0"/>
              <a:t>개인정보처리자로</a:t>
            </a:r>
            <a:r>
              <a:rPr lang="ko-KR" altLang="en-US" sz="1600" dirty="0" smtClean="0"/>
              <a:t> 볼 수 없으므로 진료정보를 임의로 복사할 수 없음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환자의 진료를 위하여 필요한 경우에는 의료법 제</a:t>
            </a:r>
            <a:r>
              <a:rPr lang="en-US" altLang="ko-KR" sz="1600" dirty="0" smtClean="0"/>
              <a:t>21</a:t>
            </a:r>
            <a:r>
              <a:rPr lang="ko-KR" altLang="en-US" sz="1600" dirty="0" smtClean="0"/>
              <a:t>조제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항에 따라 의료기관에 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보관중인 진료기록의 내용 확인을 요청할 수 있으며 의료기관은 환자나 보호자의 </a:t>
            </a:r>
            <a:endParaRPr lang="en-US" altLang="ko-KR" sz="16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동의를 받아 제공 가능</a:t>
            </a:r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/>
              <a:t>4. </a:t>
            </a:r>
            <a:r>
              <a:rPr kumimoji="1" lang="ko-KR" altLang="en-US" sz="3600" dirty="0" smtClean="0"/>
              <a:t>영상정보처리기기의 설치 및 운영</a:t>
            </a:r>
            <a:r>
              <a:rPr kumimoji="1" lang="en-US" altLang="ko-KR" sz="3600" dirty="0" smtClean="0"/>
              <a:t>(1)</a:t>
            </a:r>
            <a:endParaRPr kumimoji="1" lang="ko-KR" altLang="en-US" sz="3600" dirty="0"/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255501"/>
            <a:ext cx="8308975" cy="4549763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7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45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5"/>
          <p:cNvSpPr txBox="1">
            <a:spLocks noChangeArrowheads="1"/>
          </p:cNvSpPr>
          <p:nvPr/>
        </p:nvSpPr>
        <p:spPr bwMode="auto">
          <a:xfrm>
            <a:off x="611560" y="1340768"/>
            <a:ext cx="8206509" cy="416421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▶ </a:t>
            </a:r>
            <a:r>
              <a:rPr lang="ko-KR" altLang="en-US" b="1" kern="0" dirty="0" smtClean="0">
                <a:latin typeface="+mn-ea"/>
              </a:rPr>
              <a:t>공개된 장소의 영상정보처리기기 설치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법령에서 구체적으로 허용한 경우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범죄의 예방 및 수사를 위하여 필요한 경우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시설안전 및 화재 예방을 위하여 필요한 경우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교통단속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교통정보의 수집</a:t>
            </a:r>
            <a:r>
              <a:rPr lang="en-US" altLang="ko-KR" dirty="0" smtClean="0">
                <a:latin typeface="+mn-ea"/>
              </a:rPr>
              <a:t>· </a:t>
            </a:r>
            <a:r>
              <a:rPr lang="ko-KR" altLang="en-US" dirty="0" smtClean="0">
                <a:latin typeface="+mn-ea"/>
              </a:rPr>
              <a:t>분석 및 제공을 위하여 필요한 경우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ko-KR" dirty="0" smtClean="0">
              <a:latin typeface="+mn-ea"/>
            </a:endParaRPr>
          </a:p>
          <a:p>
            <a:pPr marL="531813" indent="-531813">
              <a:lnSpc>
                <a:spcPct val="120000"/>
              </a:lnSpc>
            </a:pPr>
            <a:r>
              <a:rPr lang="en-US" altLang="ko-KR" dirty="0" smtClean="0">
                <a:latin typeface="+mn-ea"/>
              </a:rPr>
              <a:t>    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공개된 장소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: 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정보주체가 접근하거나 </a:t>
            </a:r>
            <a:r>
              <a:rPr lang="ko-KR" altLang="en-US" sz="1600" dirty="0" err="1" smtClean="0">
                <a:solidFill>
                  <a:srgbClr val="0000FF"/>
                </a:solidFill>
                <a:latin typeface="+mn-ea"/>
              </a:rPr>
              <a:t>통행시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 제한을 받지 아니한 장소</a:t>
            </a:r>
            <a:endParaRPr lang="en-US" altLang="ko-KR" sz="1600" dirty="0" smtClean="0">
              <a:solidFill>
                <a:srgbClr val="0000FF"/>
              </a:solidFill>
              <a:latin typeface="+mn-ea"/>
            </a:endParaRPr>
          </a:p>
          <a:p>
            <a:pPr marL="531813" indent="-531813">
              <a:lnSpc>
                <a:spcPct val="120000"/>
              </a:lnSpc>
            </a:pP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         (</a:t>
            </a:r>
            <a:r>
              <a:rPr lang="ko-KR" altLang="en-US" sz="1600" dirty="0" err="1" smtClean="0">
                <a:solidFill>
                  <a:srgbClr val="0000FF"/>
                </a:solidFill>
                <a:latin typeface="+mn-ea"/>
              </a:rPr>
              <a:t>병원내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 대기실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1600" dirty="0" err="1" smtClean="0">
                <a:solidFill>
                  <a:srgbClr val="0000FF"/>
                </a:solidFill>
                <a:latin typeface="+mn-ea"/>
              </a:rPr>
              <a:t>접수대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휴게실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주차장 등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)</a:t>
            </a:r>
          </a:p>
          <a:p>
            <a:pPr marL="531813" indent="-531813">
              <a:lnSpc>
                <a:spcPct val="120000"/>
              </a:lnSpc>
            </a:pPr>
            <a:r>
              <a:rPr lang="ko-KR" altLang="en-US" sz="1600" dirty="0" smtClean="0"/>
              <a:t>    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비공개 장소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:</a:t>
            </a:r>
            <a:r>
              <a:rPr lang="en-US" altLang="ko-KR" sz="1600" dirty="0" smtClean="0"/>
              <a:t> </a:t>
            </a:r>
            <a:r>
              <a:rPr lang="ko-KR" altLang="en-US" sz="1600" dirty="0" smtClean="0">
                <a:solidFill>
                  <a:srgbClr val="0000FF"/>
                </a:solidFill>
              </a:rPr>
              <a:t>설치는 가능하나</a:t>
            </a:r>
            <a:r>
              <a:rPr lang="en-US" altLang="ko-KR" sz="1600" dirty="0" smtClean="0">
                <a:solidFill>
                  <a:srgbClr val="0000FF"/>
                </a:solidFill>
              </a:rPr>
              <a:t>, </a:t>
            </a:r>
            <a:r>
              <a:rPr lang="ko-KR" altLang="en-US" sz="1600" spc="-100" dirty="0" smtClean="0">
                <a:solidFill>
                  <a:srgbClr val="0000FF"/>
                </a:solidFill>
                <a:latin typeface="+mn-ea"/>
              </a:rPr>
              <a:t>정보주체</a:t>
            </a:r>
            <a:r>
              <a:rPr lang="en-US" altLang="ko-KR" sz="1600" spc="-100" dirty="0" smtClean="0">
                <a:solidFill>
                  <a:srgbClr val="0000FF"/>
                </a:solidFill>
                <a:latin typeface="+mn-ea"/>
              </a:rPr>
              <a:t>(</a:t>
            </a:r>
            <a:r>
              <a:rPr lang="ko-KR" altLang="en-US" sz="1600" spc="-100" dirty="0" smtClean="0">
                <a:solidFill>
                  <a:srgbClr val="0000FF"/>
                </a:solidFill>
                <a:latin typeface="+mn-ea"/>
              </a:rPr>
              <a:t>환자</a:t>
            </a:r>
            <a:r>
              <a:rPr lang="en-US" altLang="ko-KR" sz="1600" spc="-100" dirty="0" smtClean="0">
                <a:solidFill>
                  <a:srgbClr val="0000FF"/>
                </a:solidFill>
                <a:latin typeface="+mn-ea"/>
              </a:rPr>
              <a:t>)</a:t>
            </a:r>
            <a:r>
              <a:rPr lang="ko-KR" altLang="en-US" sz="1600" spc="-100" dirty="0" smtClean="0">
                <a:solidFill>
                  <a:srgbClr val="0000FF"/>
                </a:solidFill>
                <a:latin typeface="+mn-ea"/>
              </a:rPr>
              <a:t>로부터 동의를 받아야 함</a:t>
            </a:r>
            <a:endParaRPr lang="en-US" altLang="ko-KR" sz="1600" spc="-100" dirty="0" smtClean="0">
              <a:solidFill>
                <a:srgbClr val="0000FF"/>
              </a:solidFill>
              <a:latin typeface="+mn-ea"/>
            </a:endParaRPr>
          </a:p>
          <a:p>
            <a:pPr marL="531813" indent="-531813">
              <a:lnSpc>
                <a:spcPct val="120000"/>
              </a:lnSpc>
            </a:pPr>
            <a:r>
              <a:rPr lang="en-US" altLang="ko-KR" sz="1600" spc="-100" dirty="0" smtClean="0">
                <a:latin typeface="+mn-ea"/>
              </a:rPr>
              <a:t>           (</a:t>
            </a:r>
            <a:r>
              <a:rPr lang="ko-KR" altLang="en-US" sz="1600" dirty="0" smtClean="0">
                <a:solidFill>
                  <a:srgbClr val="0000FF"/>
                </a:solidFill>
              </a:rPr>
              <a:t>진료실</a:t>
            </a:r>
            <a:r>
              <a:rPr lang="en-US" altLang="ko-KR" sz="1600" dirty="0" smtClean="0">
                <a:solidFill>
                  <a:srgbClr val="0000FF"/>
                </a:solidFill>
              </a:rPr>
              <a:t>, </a:t>
            </a:r>
            <a:r>
              <a:rPr lang="ko-KR" altLang="en-US" sz="1600" dirty="0" smtClean="0">
                <a:solidFill>
                  <a:srgbClr val="0000FF"/>
                </a:solidFill>
              </a:rPr>
              <a:t>입원실</a:t>
            </a:r>
            <a:r>
              <a:rPr lang="en-US" altLang="ko-KR" sz="1600" dirty="0" smtClean="0">
                <a:solidFill>
                  <a:srgbClr val="0000FF"/>
                </a:solidFill>
              </a:rPr>
              <a:t>, </a:t>
            </a:r>
            <a:r>
              <a:rPr lang="ko-KR" altLang="en-US" sz="1600" dirty="0" smtClean="0">
                <a:solidFill>
                  <a:srgbClr val="0000FF"/>
                </a:solidFill>
              </a:rPr>
              <a:t>수술실 등 치료목적 공간</a:t>
            </a:r>
            <a:r>
              <a:rPr lang="en-US" altLang="ko-KR" sz="1600" dirty="0" smtClean="0">
                <a:solidFill>
                  <a:srgbClr val="0000FF"/>
                </a:solidFill>
              </a:rPr>
              <a:t>)</a:t>
            </a:r>
            <a:endParaRPr lang="ko-KR" altLang="en-US" sz="1600" dirty="0" smtClean="0">
              <a:solidFill>
                <a:srgbClr val="0000FF"/>
              </a:solidFill>
            </a:endParaRPr>
          </a:p>
          <a:p>
            <a:pPr marL="531813" indent="-531813">
              <a:lnSpc>
                <a:spcPct val="120000"/>
              </a:lnSpc>
            </a:pPr>
            <a:endParaRPr lang="en-US" altLang="ko-KR" sz="1600" dirty="0" smtClean="0">
              <a:solidFill>
                <a:srgbClr val="0000FF"/>
              </a:solidFill>
              <a:latin typeface="+mn-ea"/>
            </a:endParaRPr>
          </a:p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 smtClean="0">
                <a:latin typeface="+mn-ea"/>
              </a:rPr>
              <a:t> ▶ 영상정보처리기기 임의조작 및 녹음 금지</a:t>
            </a:r>
            <a:endParaRPr lang="en-US" altLang="ko-KR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119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kumimoji="1" lang="en-US" altLang="ko-KR" sz="4000" dirty="0" smtClean="0"/>
              <a:t>4. </a:t>
            </a:r>
            <a:r>
              <a:rPr kumimoji="1" lang="ko-KR" altLang="en-US" sz="4000" dirty="0" smtClean="0"/>
              <a:t>영상정보처리기기의 설치 및 운영</a:t>
            </a:r>
            <a:r>
              <a:rPr kumimoji="1" lang="en-US" altLang="ko-KR" sz="4000" dirty="0" smtClean="0"/>
              <a:t>(2)</a:t>
            </a:r>
            <a:endParaRPr kumimoji="1" lang="ko-KR" altLang="en-US" dirty="0"/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255500"/>
            <a:ext cx="8308975" cy="5043727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6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46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5"/>
          <p:cNvSpPr txBox="1">
            <a:spLocks noChangeArrowheads="1"/>
          </p:cNvSpPr>
          <p:nvPr/>
        </p:nvSpPr>
        <p:spPr bwMode="auto">
          <a:xfrm>
            <a:off x="611560" y="1377233"/>
            <a:ext cx="8206509" cy="5620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</a:t>
            </a:r>
            <a:r>
              <a:rPr lang="ko-KR" altLang="en-US" b="1" dirty="0" smtClean="0">
                <a:latin typeface="+mn-ea"/>
              </a:rPr>
              <a:t>안내판 설치를 통한 설치</a:t>
            </a:r>
            <a:r>
              <a:rPr lang="en-US" altLang="ko-KR" b="1" dirty="0" smtClean="0">
                <a:latin typeface="+mn-ea"/>
              </a:rPr>
              <a:t> · </a:t>
            </a:r>
            <a:r>
              <a:rPr lang="ko-KR" altLang="en-US" b="1" dirty="0" smtClean="0">
                <a:latin typeface="+mn-ea"/>
              </a:rPr>
              <a:t>운영 사실 공개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설치 목적 및 장소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촬영 범위 및 시간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관리책임자의 성명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직책</a:t>
            </a:r>
            <a:r>
              <a:rPr lang="en-US" altLang="ko-KR" dirty="0" smtClean="0">
                <a:latin typeface="+mn-ea"/>
              </a:rPr>
              <a:t>) </a:t>
            </a:r>
            <a:r>
              <a:rPr lang="ko-KR" altLang="en-US" dirty="0" smtClean="0">
                <a:latin typeface="+mn-ea"/>
              </a:rPr>
              <a:t>및 연락처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영상정보처리기기설치</a:t>
            </a:r>
            <a:r>
              <a:rPr lang="en-US" altLang="ko-KR" dirty="0" smtClean="0">
                <a:latin typeface="+mn-ea"/>
              </a:rPr>
              <a:t> · </a:t>
            </a:r>
            <a:r>
              <a:rPr lang="ko-KR" altLang="en-US" dirty="0" smtClean="0">
                <a:latin typeface="+mn-ea"/>
              </a:rPr>
              <a:t>운영을 위탁한 경우</a:t>
            </a:r>
            <a:r>
              <a:rPr lang="en-US" altLang="ko-KR" dirty="0" smtClean="0">
                <a:latin typeface="+mn-ea"/>
              </a:rPr>
              <a:t>) </a:t>
            </a:r>
            <a:r>
              <a:rPr lang="ko-KR" altLang="en-US" dirty="0" err="1" smtClean="0">
                <a:latin typeface="+mn-ea"/>
              </a:rPr>
              <a:t>위탁받는</a:t>
            </a:r>
            <a:r>
              <a:rPr lang="ko-KR" altLang="en-US" dirty="0" smtClean="0">
                <a:latin typeface="+mn-ea"/>
              </a:rPr>
              <a:t> 자의 명칭 및 연락처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1600" b="1" dirty="0" smtClean="0">
              <a:latin typeface="+mn-ea"/>
            </a:endParaRPr>
          </a:p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▶ </a:t>
            </a:r>
            <a:r>
              <a:rPr lang="ko-KR" altLang="en-US" b="1" kern="0" spc="100" dirty="0" smtClean="0">
                <a:latin typeface="+mn-ea"/>
              </a:rPr>
              <a:t>영상정보처리기기 운영 및 영상정보의 관리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녹음은 정보주체의 동의를 받은 경우 가능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통신비밀보호법 제</a:t>
            </a:r>
            <a:r>
              <a:rPr lang="en-US" altLang="ko-KR" dirty="0" smtClean="0">
                <a:latin typeface="+mn-ea"/>
              </a:rPr>
              <a:t>3</a:t>
            </a:r>
            <a:r>
              <a:rPr lang="ko-KR" altLang="en-US" dirty="0" smtClean="0">
                <a:latin typeface="+mn-ea"/>
              </a:rPr>
              <a:t>조</a:t>
            </a:r>
            <a:r>
              <a:rPr lang="en-US" altLang="ko-KR" dirty="0" smtClean="0">
                <a:latin typeface="+mn-ea"/>
              </a:rPr>
              <a:t>)</a:t>
            </a: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pc="100" dirty="0" smtClean="0">
                <a:latin typeface="+mn-ea"/>
              </a:rPr>
              <a:t>촬영자료는 개인정보처리방침</a:t>
            </a:r>
            <a:r>
              <a:rPr lang="en-US" altLang="ko-KR" spc="100" dirty="0" smtClean="0">
                <a:latin typeface="+mn-ea"/>
              </a:rPr>
              <a:t>, </a:t>
            </a:r>
            <a:r>
              <a:rPr lang="ko-KR" altLang="en-US" spc="100" dirty="0" smtClean="0">
                <a:latin typeface="+mn-ea"/>
              </a:rPr>
              <a:t>안전성확보조치 등 개인정보보호법상의 모든 규정 적용</a:t>
            </a:r>
            <a:endParaRPr lang="en-US" altLang="ko-KR" spc="100" dirty="0" smtClean="0">
              <a:latin typeface="+mn-ea"/>
            </a:endParaRPr>
          </a:p>
          <a:p>
            <a:pPr marL="266700" indent="-266700">
              <a:lnSpc>
                <a:spcPct val="120000"/>
              </a:lnSpc>
            </a:pPr>
            <a:r>
              <a:rPr lang="en-US" altLang="ko-KR" sz="1600" b="1" dirty="0" smtClean="0">
                <a:latin typeface="+mn-ea"/>
              </a:rPr>
              <a:t>   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영상정보처리기기 운영</a:t>
            </a: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·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관리 방침을 별도로 수립하여 홈페이지에 게시하거나 </a:t>
            </a:r>
            <a:endParaRPr lang="en-US" altLang="ko-KR" sz="1600" dirty="0" smtClean="0">
              <a:solidFill>
                <a:srgbClr val="0000FF"/>
              </a:solidFill>
              <a:latin typeface="+mn-ea"/>
            </a:endParaRPr>
          </a:p>
          <a:p>
            <a:pPr marL="266700" indent="-266700">
              <a:lnSpc>
                <a:spcPct val="120000"/>
              </a:lnSpc>
            </a:pPr>
            <a:r>
              <a:rPr lang="en-US" altLang="ko-KR" sz="1600" dirty="0" smtClean="0">
                <a:solidFill>
                  <a:srgbClr val="0000FF"/>
                </a:solidFill>
                <a:latin typeface="+mn-ea"/>
              </a:rPr>
              <a:t>      </a:t>
            </a:r>
            <a:r>
              <a:rPr lang="ko-KR" altLang="en-US" sz="1600" dirty="0" smtClean="0">
                <a:solidFill>
                  <a:srgbClr val="0000FF"/>
                </a:solidFill>
                <a:latin typeface="+mn-ea"/>
              </a:rPr>
              <a:t>개인정보 처리방침에 포함해 공개</a:t>
            </a:r>
          </a:p>
          <a:p>
            <a:pPr marL="266700" indent="-266700">
              <a:lnSpc>
                <a:spcPct val="120000"/>
              </a:lnSpc>
            </a:pPr>
            <a:endParaRPr lang="ko-KR" altLang="en-US" sz="1600" b="1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pc="10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677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485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영상정보처리기기 개인정보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48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465024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의료기관의 입원실이나 진료실에서 폭행 사고를 대비하여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CCTV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를 설치하는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것이 가능한지요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569660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의료기관의 입원실과 진료실은 의료인과 환자만이 출입할 수 있으므로 불특정 다수가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출입할 수 있는 공개된 장소가 아님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CCTV </a:t>
            </a:r>
            <a:r>
              <a:rPr lang="ko-KR" altLang="en-US" sz="1600" dirty="0" smtClean="0"/>
              <a:t>등 영상정보처리기기를 설치하여 촬영하기 위해서는 진료실에 출입하는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모든 사람의 동의를 받아야만 녹화 가능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654011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의료기관에서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CCTV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를 설치하는 장소는 어느 곳인지요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4086059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병원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응급실 내의 접수창구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대기실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복도 등은 환자 및 보호자가 비교적 </a:t>
            </a:r>
            <a:r>
              <a:rPr lang="ko-KR" altLang="en-US" sz="1600" dirty="0" err="1" smtClean="0"/>
              <a:t>제약없이</a:t>
            </a:r>
            <a:r>
              <a:rPr lang="ko-KR" altLang="en-US" sz="1600" dirty="0" smtClean="0"/>
              <a:t>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출입할 수 있는 장소이므로 개인정보보호법에 따른 ‘공개된 장소’에 해당함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공개된 장소는 범죄예방 및 수사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시설안전 및 화재예방 등 목적으로 </a:t>
            </a:r>
            <a:r>
              <a:rPr lang="en-US" altLang="ko-KR" sz="1600" dirty="0" smtClean="0"/>
              <a:t>CCTV</a:t>
            </a:r>
            <a:r>
              <a:rPr lang="ko-KR" altLang="en-US" sz="1600" dirty="0" smtClean="0"/>
              <a:t> 설치 가능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영상정보처리기기 개인정보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49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465024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진료실 내부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CCTV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촬영에 동의하지 않는 환자의 진료 거부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법적으로 문제가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없는지요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의료기관이 분쟁에 대비하여 </a:t>
            </a:r>
            <a:r>
              <a:rPr lang="en-US" altLang="ko-KR" sz="1600" dirty="0" smtClean="0"/>
              <a:t>CCTV</a:t>
            </a:r>
            <a:r>
              <a:rPr lang="ko-KR" altLang="en-US" sz="1600" dirty="0" smtClean="0"/>
              <a:t>로 촬영된 영상정보는 진료에 필요한 최소한의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정보로 볼 수 없으므로</a:t>
            </a:r>
            <a:r>
              <a:rPr lang="en-US" altLang="ko-KR" sz="1600" dirty="0" smtClean="0"/>
              <a:t>, CCTV </a:t>
            </a:r>
            <a:r>
              <a:rPr lang="ko-KR" altLang="en-US" sz="1600" dirty="0" smtClean="0"/>
              <a:t>촬영에 동의하지 않는다는 이유로 환자의 진료를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거부하는 것은 개인정보 보호법 위반에 해당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357562"/>
            <a:ext cx="828092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건물 내에 영상정보처리기기 대표 안내판 부착해도 되는지요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아니면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영상정보처리기기 한 대당 안내판을 각각 부착해야 하는 것인지요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</a:t>
            </a:r>
          </a:p>
          <a:p>
            <a:pPr>
              <a:defRPr/>
            </a:pP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987548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의료기관 규모가 큰 건물 안에 여러 개의 영상정보처리기기를 설치하는 경우에는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각각의 기기에  대해 개별적으로 안내판을 설치하지 않아도 되며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출입구 등 잘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보이는 곳에 해당 시설 또는 장소 전체가 영상정보처리기기 설치지역임을 표시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8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161163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0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2295" name="Rectangle 5"/>
          <p:cNvSpPr txBox="1">
            <a:spLocks noChangeArrowheads="1"/>
          </p:cNvSpPr>
          <p:nvPr/>
        </p:nvSpPr>
        <p:spPr bwMode="auto">
          <a:xfrm>
            <a:off x="744537" y="1628800"/>
            <a:ext cx="8075935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endParaRPr lang="en-US" altLang="ko-KR" sz="2000" dirty="0" smtClean="0"/>
          </a:p>
          <a:p>
            <a:pPr>
              <a:buFontTx/>
              <a:buChar char="-"/>
            </a:pPr>
            <a:endParaRPr lang="ko-KR" altLang="en-US" sz="2000" dirty="0" smtClean="0"/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44962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</a:t>
            </a:fld>
            <a:endParaRPr lang="ko-KR" alt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법률 적용대상 및 적용범위 확대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643759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689796"/>
            <a:ext cx="8593137" cy="254751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3284984"/>
            <a:ext cx="2255863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2" name="Rectangle 5"/>
          <p:cNvSpPr txBox="1">
            <a:spLocks noChangeArrowheads="1"/>
          </p:cNvSpPr>
          <p:nvPr/>
        </p:nvSpPr>
        <p:spPr bwMode="auto">
          <a:xfrm>
            <a:off x="755576" y="3933344"/>
            <a:ext cx="807593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내용 개체 틀 28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1357322"/>
          </a:xfrm>
        </p:spPr>
        <p:txBody>
          <a:bodyPr>
            <a:noAutofit/>
          </a:bodyPr>
          <a:lstStyle/>
          <a:p>
            <a:r>
              <a:rPr lang="ko-KR" altLang="en-US" sz="2000" dirty="0" smtClean="0">
                <a:latin typeface="+mn-ea"/>
              </a:rPr>
              <a:t>공공기관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정보통신사업자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신용정보 제공</a:t>
            </a:r>
            <a:r>
              <a:rPr lang="en-US" altLang="ko-KR" sz="2000" dirty="0" smtClean="0">
                <a:latin typeface="+mn-ea"/>
              </a:rPr>
              <a:t>·</a:t>
            </a:r>
            <a:r>
              <a:rPr lang="ko-KR" altLang="en-US" sz="2000" dirty="0" smtClean="0">
                <a:latin typeface="+mn-ea"/>
              </a:rPr>
              <a:t>이용자 등 </a:t>
            </a:r>
            <a:endParaRPr lang="en-US" altLang="ko-KR" sz="2000" dirty="0" smtClean="0">
              <a:latin typeface="+mn-ea"/>
            </a:endParaRPr>
          </a:p>
          <a:p>
            <a:pPr>
              <a:buNone/>
            </a:pPr>
            <a:r>
              <a:rPr lang="en-US" altLang="ko-KR" sz="2000" b="1" dirty="0" smtClean="0">
                <a:latin typeface="+mn-ea"/>
              </a:rPr>
              <a:t>	</a:t>
            </a:r>
            <a:r>
              <a:rPr lang="ko-KR" altLang="en-US" sz="2000" dirty="0" smtClean="0">
                <a:latin typeface="+mn-ea"/>
              </a:rPr>
              <a:t>분야별 </a:t>
            </a:r>
            <a:r>
              <a:rPr lang="ko-KR" altLang="en-US" sz="2000" dirty="0" err="1" smtClean="0">
                <a:latin typeface="+mn-ea"/>
              </a:rPr>
              <a:t>개별법이</a:t>
            </a:r>
            <a:r>
              <a:rPr lang="ko-KR" altLang="en-US" sz="2000" dirty="0" smtClean="0">
                <a:latin typeface="+mn-ea"/>
              </a:rPr>
              <a:t> 있는 경우에 한하여 개인정보보호 의무 적용</a:t>
            </a:r>
            <a:endParaRPr lang="en-US" altLang="ko-KR" sz="2000" dirty="0" smtClean="0">
              <a:latin typeface="+mn-ea"/>
            </a:endParaRPr>
          </a:p>
          <a:p>
            <a:pPr>
              <a:buNone/>
            </a:pPr>
            <a:r>
              <a:rPr lang="en-US" altLang="ko-KR" sz="2000" dirty="0" smtClean="0">
                <a:latin typeface="+mn-ea"/>
              </a:rPr>
              <a:t>	- </a:t>
            </a:r>
            <a:r>
              <a:rPr lang="ko-KR" altLang="en-US" sz="2000" dirty="0" smtClean="0">
                <a:latin typeface="+mn-ea"/>
              </a:rPr>
              <a:t>공공기관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공공기관의 개인정보보호에 관한 법률</a:t>
            </a:r>
            <a:endParaRPr lang="en-US" altLang="ko-KR" sz="2000" dirty="0" smtClean="0">
              <a:latin typeface="+mn-ea"/>
            </a:endParaRPr>
          </a:p>
          <a:p>
            <a:pPr>
              <a:buNone/>
            </a:pPr>
            <a:r>
              <a:rPr lang="en-US" altLang="ko-KR" sz="2000" dirty="0" smtClean="0">
                <a:latin typeface="+mn-ea"/>
              </a:rPr>
              <a:t>	- </a:t>
            </a:r>
            <a:r>
              <a:rPr lang="ko-KR" altLang="en-US" sz="2000" dirty="0" smtClean="0">
                <a:latin typeface="+mn-ea"/>
              </a:rPr>
              <a:t>정보통신사업자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영리사업자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온라인 사업자</a:t>
            </a:r>
            <a:r>
              <a:rPr lang="en-US" altLang="ko-KR" sz="2000" dirty="0" smtClean="0">
                <a:latin typeface="+mn-ea"/>
              </a:rPr>
              <a:t>): </a:t>
            </a:r>
            <a:r>
              <a:rPr lang="ko-KR" altLang="en-US" sz="2000" dirty="0" err="1" smtClean="0">
                <a:latin typeface="+mn-ea"/>
              </a:rPr>
              <a:t>정보통신망법</a:t>
            </a:r>
            <a:endParaRPr lang="ko-KR" altLang="en-US" sz="2000" dirty="0">
              <a:latin typeface="+mn-ea"/>
            </a:endParaRPr>
          </a:p>
        </p:txBody>
      </p:sp>
      <p:sp>
        <p:nvSpPr>
          <p:cNvPr id="30" name="내용 개체 틀 28"/>
          <p:cNvSpPr txBox="1">
            <a:spLocks/>
          </p:cNvSpPr>
          <p:nvPr/>
        </p:nvSpPr>
        <p:spPr>
          <a:xfrm>
            <a:off x="457200" y="3857628"/>
            <a:ext cx="8229600" cy="235745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endParaRPr lang="ko-KR" altLang="en-US" sz="2800" dirty="0" smtClean="0"/>
          </a:p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ko-KR" alt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내용 개체 틀 28"/>
          <p:cNvSpPr txBox="1">
            <a:spLocks/>
          </p:cNvSpPr>
          <p:nvPr/>
        </p:nvSpPr>
        <p:spPr>
          <a:xfrm>
            <a:off x="2500298" y="4000504"/>
            <a:ext cx="8229600" cy="135732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ko-KR" alt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내용 개체 틀 28"/>
          <p:cNvSpPr txBox="1">
            <a:spLocks/>
          </p:cNvSpPr>
          <p:nvPr/>
        </p:nvSpPr>
        <p:spPr>
          <a:xfrm>
            <a:off x="442898" y="3857628"/>
            <a:ext cx="8558258" cy="228601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900" dirty="0" smtClean="0">
                <a:latin typeface="+mn-ea"/>
              </a:rPr>
              <a:t>적용 대상 확대</a:t>
            </a:r>
            <a:r>
              <a:rPr lang="en-US" altLang="ko-KR" sz="1900" dirty="0" smtClean="0">
                <a:latin typeface="+mn-ea"/>
              </a:rPr>
              <a:t>: </a:t>
            </a:r>
            <a:r>
              <a:rPr lang="ko-KR" altLang="en-US" sz="1900" dirty="0" smtClean="0">
                <a:latin typeface="+mn-ea"/>
              </a:rPr>
              <a:t>공공기관과 민간기관에 대한 통합 적용</a:t>
            </a:r>
            <a:endParaRPr lang="en-US" altLang="ko-KR" sz="1900" dirty="0" smtClean="0">
              <a:latin typeface="+mn-ea"/>
            </a:endParaRP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dirty="0" smtClean="0">
                <a:latin typeface="+mn-ea"/>
              </a:rPr>
              <a:t>	- </a:t>
            </a:r>
            <a:r>
              <a:rPr lang="ko-KR" altLang="en-US" sz="2000" dirty="0" smtClean="0">
                <a:latin typeface="+mn-ea"/>
              </a:rPr>
              <a:t>국회</a:t>
            </a:r>
            <a:r>
              <a:rPr lang="en-US" altLang="ko-KR" sz="2000" dirty="0" smtClean="0">
                <a:latin typeface="+mn-ea"/>
              </a:rPr>
              <a:t>·</a:t>
            </a:r>
            <a:r>
              <a:rPr lang="ko-KR" altLang="en-US" sz="2000" dirty="0" smtClean="0">
                <a:latin typeface="+mn-ea"/>
              </a:rPr>
              <a:t>법원</a:t>
            </a:r>
            <a:r>
              <a:rPr lang="en-US" altLang="ko-KR" sz="2000" dirty="0" smtClean="0">
                <a:latin typeface="+mn-ea"/>
              </a:rPr>
              <a:t>·</a:t>
            </a:r>
            <a:r>
              <a:rPr lang="ko-KR" altLang="en-US" sz="2000" dirty="0" smtClean="0">
                <a:latin typeface="+mn-ea"/>
              </a:rPr>
              <a:t>헌법재판소</a:t>
            </a:r>
            <a:r>
              <a:rPr lang="en-US" altLang="ko-KR" sz="2000" dirty="0" smtClean="0">
                <a:latin typeface="+mn-ea"/>
              </a:rPr>
              <a:t>·</a:t>
            </a:r>
            <a:r>
              <a:rPr lang="ko-KR" altLang="en-US" sz="2000" dirty="0" smtClean="0">
                <a:latin typeface="+mn-ea"/>
              </a:rPr>
              <a:t>중앙선거관리위원회 등 공공기관 대상 확대</a:t>
            </a:r>
            <a:endParaRPr lang="en-US" altLang="ko-KR" sz="20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dirty="0" smtClean="0">
                <a:latin typeface="+mn-ea"/>
              </a:rPr>
              <a:t>   - </a:t>
            </a:r>
            <a:r>
              <a:rPr lang="ko-KR" altLang="en-US" sz="1900" dirty="0" smtClean="0">
                <a:latin typeface="+mn-ea"/>
              </a:rPr>
              <a:t>의료기관</a:t>
            </a:r>
            <a:r>
              <a:rPr lang="en-US" altLang="ko-KR" sz="1900" dirty="0" smtClean="0">
                <a:latin typeface="+mn-ea"/>
              </a:rPr>
              <a:t>, </a:t>
            </a:r>
            <a:r>
              <a:rPr lang="ko-KR" altLang="en-US" sz="1900" dirty="0" smtClean="0">
                <a:latin typeface="+mn-ea"/>
              </a:rPr>
              <a:t>협회</a:t>
            </a:r>
            <a:r>
              <a:rPr lang="en-US" altLang="ko-KR" sz="1900" dirty="0" smtClean="0">
                <a:latin typeface="+mn-ea"/>
              </a:rPr>
              <a:t>·</a:t>
            </a:r>
            <a:r>
              <a:rPr lang="ko-KR" altLang="en-US" sz="1900" dirty="0" smtClean="0">
                <a:latin typeface="+mn-ea"/>
              </a:rPr>
              <a:t>동창회 등 비영리단체 대상 확대</a:t>
            </a:r>
            <a:endParaRPr lang="en-US" altLang="ko-KR" sz="19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1900" dirty="0" smtClean="0">
                <a:latin typeface="+mn-ea"/>
              </a:rPr>
              <a:t>   -  </a:t>
            </a:r>
            <a:r>
              <a:rPr lang="ko-KR" altLang="en-US" sz="1900" dirty="0" smtClean="0">
                <a:latin typeface="+mn-ea"/>
              </a:rPr>
              <a:t>온라인사업자에서 오프라인 사업자까지 대상 확대</a:t>
            </a:r>
            <a:endParaRPr lang="en-US" altLang="ko-KR" sz="19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1900" dirty="0" smtClean="0">
                <a:latin typeface="+mn-ea"/>
              </a:rPr>
              <a:t> </a:t>
            </a:r>
            <a:endParaRPr lang="ko-KR" altLang="en-US" sz="19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900" dirty="0" smtClean="0">
                <a:latin typeface="+mn-ea"/>
              </a:rPr>
              <a:t>적용범위 확대</a:t>
            </a:r>
            <a:r>
              <a:rPr lang="en-US" altLang="ko-KR" sz="1900" dirty="0" smtClean="0">
                <a:latin typeface="+mn-ea"/>
              </a:rPr>
              <a:t>: </a:t>
            </a:r>
            <a:r>
              <a:rPr lang="ko-KR" altLang="en-US" sz="1900" dirty="0" smtClean="0">
                <a:latin typeface="+mn-ea"/>
              </a:rPr>
              <a:t>전자기록뿐 아니라 수기 기록 개인정보도 보호대상 확대</a:t>
            </a:r>
          </a:p>
        </p:txBody>
      </p:sp>
    </p:spTree>
    <p:extLst>
      <p:ext uri="{BB962C8B-B14F-4D97-AF65-F5344CB8AC3E}">
        <p14:creationId xmlns:p14="http://schemas.microsoft.com/office/powerpoint/2010/main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영상정보처리기기 개인정보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50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893652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CCTV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를 설치할 경우 안내판을 어디에 부착해야 하며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안내판에 기재할 사항이나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      별도의 안내판 규격이 정해져 있는지요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830997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안내판에 대한 별도 규격은 정해져 있지 않으나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촬영범위 내에서 정보주체가 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알아 보기 쉬운 장소에 설치하고 정보주체가 손쉽게 인식할 수 있는 크기로 설치</a:t>
            </a:r>
            <a:r>
              <a:rPr lang="en-US" altLang="ko-KR" sz="1600" dirty="0" smtClean="0"/>
              <a:t> </a:t>
            </a:r>
          </a:p>
        </p:txBody>
      </p:sp>
      <p:sp>
        <p:nvSpPr>
          <p:cNvPr id="9" name="Rectangle 461"/>
          <p:cNvSpPr>
            <a:spLocks noChangeArrowheads="1"/>
          </p:cNvSpPr>
          <p:nvPr/>
        </p:nvSpPr>
        <p:spPr bwMode="auto">
          <a:xfrm>
            <a:off x="71406" y="3039587"/>
            <a:ext cx="828092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시설안전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화재예방 및 범죄예방의 목적으로 설치하여 수집한 영상정보를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근로자의 근태관리를 위해 이용할 수 있는지요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5462" y="3669573"/>
            <a:ext cx="8044723" cy="830997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시설안전 및 화재와 범죄예방 목적으로 설치한 </a:t>
            </a:r>
            <a:r>
              <a:rPr lang="en-US" altLang="ko-KR" sz="1600" dirty="0" smtClean="0"/>
              <a:t>CCTV</a:t>
            </a:r>
            <a:r>
              <a:rPr lang="ko-KR" altLang="en-US" sz="1600" dirty="0" smtClean="0"/>
              <a:t>에 녹화된 영상정보는 해당</a:t>
            </a:r>
            <a:endParaRPr lang="en-US" altLang="ko-KR" sz="1600" dirty="0" smtClean="0"/>
          </a:p>
          <a:p>
            <a:pPr lvl="0">
              <a:lnSpc>
                <a:spcPct val="150000"/>
              </a:lnSpc>
            </a:pPr>
            <a:r>
              <a:rPr lang="ko-KR" altLang="en-US" sz="1600" dirty="0" smtClean="0"/>
              <a:t>  목적으로만 이용해야 하므로 근로자의 근태관리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부정행위 감시 목적 이용 불가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5. </a:t>
            </a:r>
            <a:r>
              <a:rPr kumimoji="1" lang="ko-KR" altLang="en-US" sz="3600" dirty="0" smtClean="0">
                <a:latin typeface="+mj-ea"/>
              </a:rPr>
              <a:t>개인정보의 안전성 확보</a:t>
            </a:r>
            <a:r>
              <a:rPr kumimoji="1" lang="en-US" altLang="ko-KR" sz="3600" dirty="0" smtClean="0">
                <a:latin typeface="+mj-ea"/>
              </a:rPr>
              <a:t>(1)</a:t>
            </a:r>
            <a:endParaRPr kumimoji="1"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255501"/>
            <a:ext cx="8308975" cy="4837795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51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5"/>
          <p:cNvSpPr txBox="1">
            <a:spLocks noChangeArrowheads="1"/>
          </p:cNvSpPr>
          <p:nvPr/>
        </p:nvSpPr>
        <p:spPr bwMode="auto">
          <a:xfrm>
            <a:off x="611560" y="1535940"/>
            <a:ext cx="8206509" cy="54938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내부관리 계획 수립 및 시행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보호책임자의 지정에 관한 사항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보호책임자 및 개인정보취급자의 역할 및 책임에 관한 사항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개인정보의 안전성 확보에 관한 사항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개인정보취급자에 대한 교육에 관한 사항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그 밖에 개인정보 보호를 위하여 필요한 사항 </a:t>
            </a:r>
          </a:p>
          <a:p>
            <a:pPr marL="742950" lvl="1" indent="-285750" algn="just">
              <a:lnSpc>
                <a:spcPct val="130000"/>
              </a:lnSpc>
              <a:defRPr/>
            </a:pPr>
            <a:r>
              <a:rPr lang="en-US" altLang="ko-KR" dirty="0" smtClean="0">
                <a:solidFill>
                  <a:srgbClr val="0000FF"/>
                </a:solidFill>
              </a:rPr>
              <a:t>※ </a:t>
            </a:r>
            <a:r>
              <a:rPr lang="ko-KR" altLang="en-US" dirty="0" smtClean="0">
                <a:solidFill>
                  <a:srgbClr val="0000FF"/>
                </a:solidFill>
              </a:rPr>
              <a:t>예외</a:t>
            </a:r>
            <a:r>
              <a:rPr lang="en-US" altLang="ko-KR" dirty="0" smtClean="0">
                <a:solidFill>
                  <a:srgbClr val="0000FF"/>
                </a:solidFill>
              </a:rPr>
              <a:t>) </a:t>
            </a:r>
            <a:r>
              <a:rPr lang="ko-KR" altLang="en-US" dirty="0" err="1" smtClean="0">
                <a:solidFill>
                  <a:srgbClr val="0000FF"/>
                </a:solidFill>
              </a:rPr>
              <a:t>상시근로자의</a:t>
            </a:r>
            <a:r>
              <a:rPr lang="ko-KR" altLang="en-US" dirty="0" smtClean="0">
                <a:solidFill>
                  <a:srgbClr val="0000FF"/>
                </a:solidFill>
              </a:rPr>
              <a:t> 수가 </a:t>
            </a:r>
            <a:r>
              <a:rPr lang="en-US" altLang="ko-KR" dirty="0" smtClean="0">
                <a:solidFill>
                  <a:srgbClr val="0000FF"/>
                </a:solidFill>
              </a:rPr>
              <a:t>5</a:t>
            </a:r>
            <a:r>
              <a:rPr lang="ko-KR" altLang="en-US" dirty="0" smtClean="0">
                <a:solidFill>
                  <a:srgbClr val="0000FF"/>
                </a:solidFill>
              </a:rPr>
              <a:t>명 미만인 소규모 의료기관의 경우에는 </a:t>
            </a:r>
            <a:endParaRPr lang="en-US" altLang="ko-KR" dirty="0" smtClean="0">
              <a:solidFill>
                <a:srgbClr val="0000FF"/>
              </a:solidFill>
            </a:endParaRPr>
          </a:p>
          <a:p>
            <a:pPr marL="742950" lvl="1" indent="-285750" algn="just">
              <a:lnSpc>
                <a:spcPct val="130000"/>
              </a:lnSpc>
              <a:defRPr/>
            </a:pPr>
            <a:r>
              <a:rPr lang="en-US" altLang="ko-KR" dirty="0" smtClean="0">
                <a:solidFill>
                  <a:srgbClr val="0000FF"/>
                </a:solidFill>
              </a:rPr>
              <a:t>   </a:t>
            </a:r>
            <a:r>
              <a:rPr lang="ko-KR" altLang="en-US" dirty="0" smtClean="0">
                <a:solidFill>
                  <a:srgbClr val="0000FF"/>
                </a:solidFill>
              </a:rPr>
              <a:t>내부관리 계획을 수립하지 아니할 수 있음</a:t>
            </a:r>
            <a:endParaRPr lang="en-US" altLang="ko-KR" dirty="0" smtClean="0">
              <a:solidFill>
                <a:srgbClr val="0000FF"/>
              </a:solidFill>
            </a:endParaRPr>
          </a:p>
          <a:p>
            <a:pPr marL="742950" lvl="1" indent="-285750" algn="just">
              <a:lnSpc>
                <a:spcPct val="130000"/>
              </a:lnSpc>
              <a:defRPr/>
            </a:pPr>
            <a:endParaRPr lang="en-US" altLang="ko-KR" dirty="0" smtClean="0">
              <a:solidFill>
                <a:srgbClr val="0000FF"/>
              </a:solidFill>
            </a:endParaRPr>
          </a:p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접근 권한 관리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업무별 사용자 그룹별 접근권한 설정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접근권한 부여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변경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말소 내역 기록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defRPr/>
            </a:pPr>
            <a:endParaRPr lang="en-US" altLang="ko-KR" dirty="0" smtClean="0">
              <a:solidFill>
                <a:srgbClr val="0000FF"/>
              </a:solidFill>
            </a:endParaRPr>
          </a:p>
          <a:p>
            <a:pPr marL="742950" lvl="1" indent="-285750" algn="just">
              <a:lnSpc>
                <a:spcPct val="130000"/>
              </a:lnSpc>
              <a:defRPr/>
            </a:pPr>
            <a:endParaRPr lang="ko-KR" altLang="en-US" dirty="0" smtClean="0">
              <a:solidFill>
                <a:srgbClr val="0000FF"/>
              </a:solidFill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ko-KR" b="1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826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899592" y="908720"/>
            <a:ext cx="7376944" cy="5832648"/>
            <a:chOff x="4383144" y="5072072"/>
            <a:chExt cx="4332260" cy="1155300"/>
          </a:xfrm>
        </p:grpSpPr>
        <p:sp>
          <p:nvSpPr>
            <p:cNvPr id="8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142394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9" name="모서리가 둥근 직사각형 8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5" name="직사각형 4"/>
          <p:cNvSpPr/>
          <p:nvPr/>
        </p:nvSpPr>
        <p:spPr>
          <a:xfrm>
            <a:off x="1065400" y="980728"/>
            <a:ext cx="7056784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000">
              <a:spcBef>
                <a:spcPts val="0"/>
              </a:spcBef>
            </a:pPr>
            <a:r>
              <a:rPr lang="ko-KR" altLang="en-US" b="1" dirty="0">
                <a:latin typeface="+mn-ea"/>
              </a:rPr>
              <a:t>제</a:t>
            </a:r>
            <a:r>
              <a:rPr lang="en-US" altLang="ko-KR" b="1" dirty="0">
                <a:latin typeface="+mn-ea"/>
              </a:rPr>
              <a:t>1</a:t>
            </a:r>
            <a:r>
              <a:rPr lang="ko-KR" altLang="en-US" b="1" dirty="0">
                <a:latin typeface="+mn-ea"/>
              </a:rPr>
              <a:t>장 총칙</a:t>
            </a: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1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목적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2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적용범위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3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용어 정의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600"/>
              </a:spcBef>
            </a:pPr>
            <a:r>
              <a:rPr lang="ko-KR" altLang="en-US" b="1" dirty="0">
                <a:latin typeface="+mn-ea"/>
              </a:rPr>
              <a:t>제</a:t>
            </a:r>
            <a:r>
              <a:rPr lang="en-US" altLang="ko-KR" b="1" dirty="0">
                <a:latin typeface="+mn-ea"/>
              </a:rPr>
              <a:t>2</a:t>
            </a:r>
            <a:r>
              <a:rPr lang="ko-KR" altLang="en-US" b="1" dirty="0">
                <a:latin typeface="+mn-ea"/>
              </a:rPr>
              <a:t>장 내부관리계획의 수립 및 시행</a:t>
            </a: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4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내부관리계획의 수립 및 승인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5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내부관리계획의 공표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600"/>
              </a:spcBef>
            </a:pPr>
            <a:r>
              <a:rPr lang="ko-KR" altLang="en-US" b="1" dirty="0">
                <a:latin typeface="+mn-ea"/>
              </a:rPr>
              <a:t>제</a:t>
            </a:r>
            <a:r>
              <a:rPr lang="en-US" altLang="ko-KR" b="1" dirty="0">
                <a:latin typeface="+mn-ea"/>
              </a:rPr>
              <a:t>3</a:t>
            </a:r>
            <a:r>
              <a:rPr lang="ko-KR" altLang="en-US" b="1" dirty="0">
                <a:latin typeface="+mn-ea"/>
              </a:rPr>
              <a:t>장 개인정보보호책임자의 의무와 책임</a:t>
            </a: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6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개인정보보호책임자의 지정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7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개인정보보호책임자의 의무와 책임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8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개인정보취급자의 범위 및 의무와 책임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600"/>
              </a:spcBef>
            </a:pPr>
            <a:r>
              <a:rPr lang="ko-KR" altLang="en-US" b="1" dirty="0">
                <a:latin typeface="+mn-ea"/>
              </a:rPr>
              <a:t>제</a:t>
            </a:r>
            <a:r>
              <a:rPr lang="en-US" altLang="ko-KR" b="1" dirty="0">
                <a:latin typeface="+mn-ea"/>
              </a:rPr>
              <a:t>4</a:t>
            </a:r>
            <a:r>
              <a:rPr lang="ko-KR" altLang="en-US" b="1" dirty="0">
                <a:latin typeface="+mn-ea"/>
              </a:rPr>
              <a:t>장 개인정보의 처리단계별 기술적</a:t>
            </a:r>
            <a:r>
              <a:rPr lang="en-US" altLang="ko-KR" b="1" dirty="0">
                <a:latin typeface="+mn-ea"/>
              </a:rPr>
              <a:t>·</a:t>
            </a:r>
            <a:r>
              <a:rPr lang="ko-KR" altLang="en-US" b="1" dirty="0">
                <a:latin typeface="+mn-ea"/>
              </a:rPr>
              <a:t>관리적 안전조치</a:t>
            </a: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9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개인정보취급자 접근 권한 관리 및 인증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10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접근통제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11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개인정보의 암호화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12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접근기록의 </a:t>
            </a:r>
            <a:r>
              <a:rPr lang="ko-KR" altLang="en-US" sz="1600" b="1" dirty="0" err="1">
                <a:latin typeface="+mn-ea"/>
              </a:rPr>
              <a:t>위변조</a:t>
            </a:r>
            <a:r>
              <a:rPr lang="ko-KR" altLang="en-US" sz="1600" b="1" dirty="0">
                <a:latin typeface="+mn-ea"/>
              </a:rPr>
              <a:t> 방지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13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보안프로그램의 설치 및 운영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0"/>
              </a:spcBef>
            </a:pPr>
            <a:r>
              <a:rPr lang="ko-KR" altLang="en-US" sz="1600" b="1" dirty="0" smtClean="0">
                <a:latin typeface="+mn-ea"/>
              </a:rPr>
              <a:t>     제</a:t>
            </a:r>
            <a:r>
              <a:rPr lang="en-US" altLang="ko-KR" sz="1600" b="1" dirty="0">
                <a:latin typeface="+mn-ea"/>
              </a:rPr>
              <a:t>14</a:t>
            </a:r>
            <a:r>
              <a:rPr lang="ko-KR" altLang="en-US" sz="1600" b="1" dirty="0">
                <a:latin typeface="+mn-ea"/>
              </a:rPr>
              <a:t>조</a:t>
            </a:r>
            <a:r>
              <a:rPr lang="en-US" altLang="ko-KR" sz="1600" b="1" dirty="0">
                <a:latin typeface="+mn-ea"/>
              </a:rPr>
              <a:t>(</a:t>
            </a:r>
            <a:r>
              <a:rPr lang="ko-KR" altLang="en-US" sz="1600" b="1" dirty="0">
                <a:latin typeface="+mn-ea"/>
              </a:rPr>
              <a:t>물리적 접근제한</a:t>
            </a:r>
            <a:r>
              <a:rPr lang="en-US" altLang="ko-KR" sz="1600" b="1" dirty="0">
                <a:latin typeface="+mn-ea"/>
              </a:rPr>
              <a:t>)</a:t>
            </a:r>
            <a:endParaRPr lang="ko-KR" altLang="en-US" sz="1600" b="1" dirty="0">
              <a:latin typeface="+mn-ea"/>
            </a:endParaRPr>
          </a:p>
          <a:p>
            <a:pPr marL="720000">
              <a:spcBef>
                <a:spcPts val="600"/>
              </a:spcBef>
            </a:pPr>
            <a:r>
              <a:rPr lang="ko-KR" altLang="en-US" b="1" dirty="0">
                <a:latin typeface="+mn-ea"/>
              </a:rPr>
              <a:t>제</a:t>
            </a:r>
            <a:r>
              <a:rPr lang="en-US" altLang="ko-KR" b="1" dirty="0">
                <a:latin typeface="+mn-ea"/>
              </a:rPr>
              <a:t>5</a:t>
            </a:r>
            <a:r>
              <a:rPr lang="ko-KR" altLang="en-US" b="1" dirty="0">
                <a:latin typeface="+mn-ea"/>
              </a:rPr>
              <a:t>장 개인정보보호 교육</a:t>
            </a:r>
          </a:p>
          <a:p>
            <a:pPr marL="720000">
              <a:spcBef>
                <a:spcPts val="600"/>
              </a:spcBef>
            </a:pPr>
            <a:r>
              <a:rPr lang="ko-KR" altLang="en-US" b="1" dirty="0">
                <a:latin typeface="+mn-ea"/>
              </a:rPr>
              <a:t>제</a:t>
            </a:r>
            <a:r>
              <a:rPr lang="en-US" altLang="ko-KR" b="1" dirty="0">
                <a:latin typeface="+mn-ea"/>
              </a:rPr>
              <a:t>6</a:t>
            </a:r>
            <a:r>
              <a:rPr lang="ko-KR" altLang="en-US" b="1" dirty="0">
                <a:latin typeface="+mn-ea"/>
              </a:rPr>
              <a:t>장 개인정보 침해대응 및 피해구제</a:t>
            </a:r>
          </a:p>
        </p:txBody>
      </p:sp>
      <p:sp>
        <p:nvSpPr>
          <p:cNvPr id="6" name="직사각형 8"/>
          <p:cNvSpPr>
            <a:spLocks noChangeArrowheads="1"/>
          </p:cNvSpPr>
          <p:nvPr/>
        </p:nvSpPr>
        <p:spPr bwMode="auto">
          <a:xfrm>
            <a:off x="539700" y="375047"/>
            <a:ext cx="7632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altLang="ko-KR" sz="2400" b="1" dirty="0">
                <a:solidFill>
                  <a:srgbClr val="003366"/>
                </a:solidFill>
                <a:latin typeface="+mn-ea"/>
              </a:rPr>
              <a:t>&lt;</a:t>
            </a:r>
            <a:r>
              <a:rPr lang="ko-KR" altLang="en-US" sz="2400" b="1" dirty="0">
                <a:solidFill>
                  <a:srgbClr val="003366"/>
                </a:solidFill>
                <a:latin typeface="+mn-ea"/>
              </a:rPr>
              <a:t>참고</a:t>
            </a:r>
            <a:r>
              <a:rPr lang="en-US" altLang="ko-KR" sz="2400" b="1" dirty="0">
                <a:solidFill>
                  <a:srgbClr val="003366"/>
                </a:solidFill>
                <a:latin typeface="+mn-ea"/>
              </a:rPr>
              <a:t>&gt; </a:t>
            </a:r>
            <a:r>
              <a:rPr lang="ko-KR" altLang="en-US" sz="2400" b="1" dirty="0" smtClean="0">
                <a:solidFill>
                  <a:srgbClr val="003366"/>
                </a:solidFill>
                <a:latin typeface="+mn-ea"/>
              </a:rPr>
              <a:t>개인정보보호 내부관리계획 가이드</a:t>
            </a:r>
            <a:endParaRPr lang="ko-KR" altLang="en-US" sz="2200" b="1" spc="-100" dirty="0">
              <a:solidFill>
                <a:srgbClr val="003366"/>
              </a:solidFill>
              <a:latin typeface="+mn-ea"/>
            </a:endParaRPr>
          </a:p>
        </p:txBody>
      </p:sp>
      <p:sp>
        <p:nvSpPr>
          <p:cNvPr id="11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52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483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5. </a:t>
            </a:r>
            <a:r>
              <a:rPr kumimoji="1" lang="ko-KR" altLang="en-US" sz="3600" dirty="0" smtClean="0">
                <a:latin typeface="+mj-ea"/>
              </a:rPr>
              <a:t>개인정보의 안전성 확보</a:t>
            </a:r>
            <a:r>
              <a:rPr kumimoji="1" lang="en-US" altLang="ko-KR" sz="3600" dirty="0" smtClean="0">
                <a:latin typeface="+mj-ea"/>
              </a:rPr>
              <a:t>(2)</a:t>
            </a:r>
            <a:endParaRPr kumimoji="1"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255501"/>
            <a:ext cx="8308975" cy="4549763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53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5"/>
          <p:cNvSpPr txBox="1">
            <a:spLocks noChangeArrowheads="1"/>
          </p:cNvSpPr>
          <p:nvPr/>
        </p:nvSpPr>
        <p:spPr bwMode="auto">
          <a:xfrm>
            <a:off x="611560" y="1535940"/>
            <a:ext cx="8206509" cy="441351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비밀번호 관리</a:t>
            </a:r>
            <a:endParaRPr lang="en-US" altLang="ko-KR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안전한 비밀번호 작성규칙 수립 및 적용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비밀번호 </a:t>
            </a:r>
            <a:r>
              <a:rPr lang="ko-KR" altLang="en-US" dirty="0" err="1" smtClean="0"/>
              <a:t>분실시</a:t>
            </a:r>
            <a:r>
              <a:rPr lang="en-US" altLang="ko-KR" dirty="0" smtClean="0"/>
              <a:t>, SMS </a:t>
            </a:r>
            <a:r>
              <a:rPr lang="ko-KR" altLang="en-US" dirty="0" smtClean="0"/>
              <a:t>등 본인확인 절차를 거쳐 비밀번호 재설정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dirty="0" smtClean="0"/>
          </a:p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접근통제 시스템의 설치</a:t>
            </a:r>
            <a:r>
              <a:rPr lang="en-US" altLang="ko-KR" dirty="0" smtClean="0">
                <a:solidFill>
                  <a:srgbClr val="0000FF"/>
                </a:solidFill>
                <a:latin typeface="+mn-ea"/>
              </a:rPr>
              <a:t> ·</a:t>
            </a:r>
            <a:r>
              <a:rPr lang="ko-KR" altLang="en-US" dirty="0" smtClean="0">
                <a:latin typeface="+mn-ea"/>
              </a:rPr>
              <a:t> 운영 및 암호화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정보통신망을 통한 불법적인 접근 및 침해사고 방지를 위하여 침입차단시스템</a:t>
            </a:r>
            <a:r>
              <a:rPr lang="en-US" altLang="ko-KR" dirty="0" smtClean="0"/>
              <a:t>(Firewall) </a:t>
            </a:r>
            <a:r>
              <a:rPr lang="ko-KR" altLang="en-US" dirty="0" smtClean="0"/>
              <a:t>또는 침입방지시스템</a:t>
            </a:r>
            <a:r>
              <a:rPr lang="en-US" altLang="ko-KR" dirty="0" smtClean="0"/>
              <a:t>(IPS) </a:t>
            </a:r>
            <a:r>
              <a:rPr lang="ko-KR" altLang="en-US" dirty="0" smtClean="0"/>
              <a:t>등 설치  및 운영</a:t>
            </a: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외부에서 개인정보처리시스템에 접속하려는 경우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가상사설망</a:t>
            </a:r>
            <a:r>
              <a:rPr lang="en-US" altLang="ko-KR" dirty="0" smtClean="0"/>
              <a:t>(VPN ) </a:t>
            </a:r>
            <a:r>
              <a:rPr lang="ko-KR" altLang="en-US" dirty="0" smtClean="0"/>
              <a:t>또는 전용선 등 안전한 접속수단 적용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개인정보 암호화 계획 수립 및 적용</a:t>
            </a: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dirty="0" smtClean="0"/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ko-KR" b="1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826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5. </a:t>
            </a:r>
            <a:r>
              <a:rPr kumimoji="1" lang="ko-KR" altLang="en-US" sz="3600" dirty="0" smtClean="0">
                <a:latin typeface="+mj-ea"/>
              </a:rPr>
              <a:t>개인정보의 안전성 확보</a:t>
            </a:r>
            <a:r>
              <a:rPr kumimoji="1" lang="en-US" altLang="ko-KR" sz="3600" dirty="0" smtClean="0">
                <a:latin typeface="+mj-ea"/>
              </a:rPr>
              <a:t>(3)</a:t>
            </a:r>
            <a:endParaRPr kumimoji="1"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255501"/>
            <a:ext cx="8308975" cy="4477755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5"/>
          <p:cNvSpPr txBox="1">
            <a:spLocks noChangeArrowheads="1"/>
          </p:cNvSpPr>
          <p:nvPr/>
        </p:nvSpPr>
        <p:spPr bwMode="auto">
          <a:xfrm>
            <a:off x="611560" y="1357298"/>
            <a:ext cx="8206509" cy="441351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접속기록의 보관 및 위</a:t>
            </a:r>
            <a:r>
              <a:rPr lang="en-US" altLang="ko-KR" dirty="0" smtClean="0">
                <a:solidFill>
                  <a:srgbClr val="0000FF"/>
                </a:solidFill>
                <a:latin typeface="+mn-ea"/>
              </a:rPr>
              <a:t> · </a:t>
            </a:r>
            <a:r>
              <a:rPr lang="ko-KR" altLang="en-US" dirty="0" smtClean="0">
                <a:latin typeface="+mn-ea"/>
              </a:rPr>
              <a:t>변조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접속기록 최소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개월 보관</a:t>
            </a:r>
            <a:r>
              <a:rPr lang="en-US" altLang="ko-KR" dirty="0" smtClean="0"/>
              <a:t>·</a:t>
            </a:r>
            <a:r>
              <a:rPr lang="ko-KR" altLang="en-US" dirty="0" smtClean="0"/>
              <a:t>관리</a:t>
            </a: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위</a:t>
            </a:r>
            <a:r>
              <a:rPr lang="en-US" altLang="ko-KR" dirty="0" smtClean="0"/>
              <a:t>·</a:t>
            </a:r>
            <a:r>
              <a:rPr lang="ko-KR" altLang="en-US" dirty="0" smtClean="0"/>
              <a:t>변조 및 도난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분실되지 않도록 안전하게 보관</a:t>
            </a:r>
            <a:endParaRPr lang="en-US" altLang="ko-KR" dirty="0" smtClean="0"/>
          </a:p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</a:t>
            </a:r>
            <a:r>
              <a:rPr lang="ko-KR" altLang="en-US" kern="0" dirty="0" smtClean="0">
                <a:latin typeface="+mn-ea"/>
              </a:rPr>
              <a:t>보안프로그램 설치 및 운영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백신 소프트웨어 등의 보안 프로그램을 설치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운영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자동 업데이트 기능을 사용하거나 일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업데이트 실시</a:t>
            </a:r>
            <a:endParaRPr lang="en-US" altLang="ko-KR" dirty="0" smtClean="0">
              <a:solidFill>
                <a:srgbClr val="0000FF"/>
              </a:solidFill>
            </a:endParaRPr>
          </a:p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물리적 보안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원무실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전산실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의무기록실 등 출입통제 계획 마련 및 시행</a:t>
            </a: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err="1" smtClean="0"/>
              <a:t>잠금장치가</a:t>
            </a:r>
            <a:r>
              <a:rPr lang="ko-KR" altLang="en-US" dirty="0" smtClean="0"/>
              <a:t> 있는 안전한 장소 보관</a:t>
            </a: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물리적 접근통제장치를 설치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운영하고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출입내역 기록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보안 사고 예방 및 사고 발생 시 </a:t>
            </a:r>
            <a:r>
              <a:rPr lang="ko-KR" altLang="en-US" dirty="0" err="1" smtClean="0"/>
              <a:t>증적을</a:t>
            </a:r>
            <a:r>
              <a:rPr lang="ko-KR" altLang="en-US" dirty="0" smtClean="0"/>
              <a:t> 확보할 수 있도록 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defRPr/>
            </a:pPr>
            <a:r>
              <a:rPr lang="en-US" altLang="ko-KR" dirty="0" smtClean="0"/>
              <a:t>    </a:t>
            </a:r>
            <a:r>
              <a:rPr lang="ko-KR" altLang="en-US" dirty="0" smtClean="0"/>
              <a:t>개인정보 보관시설에는 </a:t>
            </a:r>
            <a:r>
              <a:rPr lang="en-US" altLang="ko-KR" dirty="0" smtClean="0"/>
              <a:t>CCTV </a:t>
            </a:r>
            <a:r>
              <a:rPr lang="ko-KR" altLang="en-US" dirty="0" smtClean="0"/>
              <a:t>설치 권고</a:t>
            </a:r>
          </a:p>
        </p:txBody>
      </p:sp>
    </p:spTree>
    <p:extLst>
      <p:ext uri="{BB962C8B-B14F-4D97-AF65-F5344CB8AC3E}">
        <p14:creationId xmlns:p14="http://schemas.microsoft.com/office/powerpoint/2010/main" val="105826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 안전성 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55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28092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홈페이지 비밀번호를 전화로 문의 시 본인 확인은 어느 수준까지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571612"/>
            <a:ext cx="8044723" cy="1908215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홈페이지의 비밀번호는 ‘개인정보 안전성 확보조치 기준’에 따라 암호화 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암호화된 비밀번호는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알려줄 수 없는 개인정보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본인확인을 거쳐 임시로 비밀번호 부여</a:t>
            </a:r>
            <a:r>
              <a:rPr lang="en-US" altLang="ko-KR" sz="1600" dirty="0" smtClean="0"/>
              <a:t>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‘비밀번호 작성규칙’에 따라 본인이 직접 비밀번호를 새로이 작성한 후 이용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의료기관은 비밀번호가 </a:t>
            </a:r>
            <a:r>
              <a:rPr lang="ko-KR" altLang="en-US" sz="1600" dirty="0" err="1" smtClean="0"/>
              <a:t>복호화</a:t>
            </a:r>
            <a:r>
              <a:rPr lang="ko-KR" altLang="en-US" sz="1600" dirty="0" smtClean="0"/>
              <a:t> 되지 않도록 </a:t>
            </a:r>
            <a:r>
              <a:rPr lang="ko-KR" altLang="en-US" sz="1600" dirty="0" err="1" smtClean="0"/>
              <a:t>일방향</a:t>
            </a:r>
            <a:r>
              <a:rPr lang="ko-KR" altLang="en-US" sz="1600" dirty="0" smtClean="0"/>
              <a:t> 암호화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656291"/>
            <a:ext cx="8465024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의료기관에서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보호자와의 분쟁에 대비하기 위하여 음성녹음을 저장할 경우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암호화의 대상이 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그리고 녹음에 대한 동의를 따로 받아야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4371811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음성녹음을 저장할 경우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암호화 필요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진료를 목적으로 환자 및 그 보호자를 대상으로 녹음하는 것은 동의 없이 가능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암호화 대상 중에서 </a:t>
            </a:r>
            <a:r>
              <a:rPr lang="en-US" altLang="ko-KR" sz="1600" dirty="0" smtClean="0"/>
              <a:t>CT</a:t>
            </a:r>
            <a:r>
              <a:rPr lang="ko-KR" altLang="en-US" sz="1600" dirty="0" smtClean="0"/>
              <a:t>영상 등 의료행위 관련 </a:t>
            </a:r>
            <a:r>
              <a:rPr lang="ko-KR" altLang="en-US" sz="1600" dirty="0" err="1" smtClean="0"/>
              <a:t>바이오정보는</a:t>
            </a:r>
            <a:r>
              <a:rPr lang="ko-KR" altLang="en-US" sz="1600" dirty="0" smtClean="0"/>
              <a:t> 암호화 대상에서 제외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 안전성 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56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465024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직원들의 출입 시 사용하는 지문도 생체정보에 해당하는데 이를 암호화하여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저장해야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 smtClean="0">
              <a:latin typeface="HY헤드라인M" pitchFamily="18" charset="-127"/>
              <a:ea typeface="HY헤드라인M" pitchFamily="18" charset="-127"/>
            </a:endParaRPr>
          </a:p>
          <a:p>
            <a:pPr fontAlgn="base"/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800043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개인정보보호법에 따라 </a:t>
            </a:r>
            <a:r>
              <a:rPr lang="ko-KR" altLang="en-US" sz="1600" dirty="0" err="1" smtClean="0"/>
              <a:t>바이오정보는</a:t>
            </a:r>
            <a:r>
              <a:rPr lang="ko-KR" altLang="en-US" sz="1600" dirty="0" smtClean="0"/>
              <a:t> 암호화 대상이 되는 정보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정보통신망을 통하여 송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수신하거나 보조저장매체를 통하여 전달하는 경우 암호화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암호화를 하는 경우에는 안전한 암호알고리즘으로 암호화하여 저장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284984"/>
            <a:ext cx="86079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개인정보의 안전성을 확보하기 위하여 의료기록 서류를 별도의 보관시설이나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dirty="0" err="1" smtClean="0">
                <a:latin typeface="HY헤드라인M" pitchFamily="18" charset="-127"/>
                <a:ea typeface="HY헤드라인M" pitchFamily="18" charset="-127"/>
              </a:rPr>
              <a:t>잠금장치의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설치 등과 같은 물리적 조치를 하여야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4000504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개인정보의 안전한 보관을 위하여 보관시설을 마련하거나 </a:t>
            </a:r>
            <a:r>
              <a:rPr lang="ko-KR" altLang="en-US" sz="1600" dirty="0" err="1" smtClean="0"/>
              <a:t>잠금장치</a:t>
            </a:r>
            <a:r>
              <a:rPr lang="ko-KR" altLang="en-US" sz="1600" dirty="0" smtClean="0"/>
              <a:t> 설치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업무시간 중에 수시로 사용하는 진료기록은 </a:t>
            </a:r>
            <a:r>
              <a:rPr lang="ko-KR" altLang="en-US" sz="1600" dirty="0" err="1" smtClean="0"/>
              <a:t>잠금장치를</a:t>
            </a:r>
            <a:r>
              <a:rPr lang="ko-KR" altLang="en-US" sz="1600" dirty="0" smtClean="0"/>
              <a:t> 해제한 채 사용 가능</a:t>
            </a:r>
            <a:endParaRPr lang="en-US" altLang="ko-KR" sz="1600" dirty="0" smtClean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업무시간이 종료된 이후에는 </a:t>
            </a:r>
            <a:r>
              <a:rPr lang="ko-KR" altLang="en-US" sz="1600" dirty="0" err="1" smtClean="0"/>
              <a:t>잠금장치를</a:t>
            </a:r>
            <a:r>
              <a:rPr lang="ko-KR" altLang="en-US" sz="1600" dirty="0" smtClean="0"/>
              <a:t> 통해 물리적 보호조치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 안전성 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57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6079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업무용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PC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에서 주민등록번호와 같은 고유식별번호를 처리하는 경우 개인정보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암호화는 어떻게 해야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800043"/>
            <a:ext cx="8044723" cy="1169551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PC</a:t>
            </a:r>
            <a:r>
              <a:rPr lang="ko-KR" altLang="en-US" sz="1600" dirty="0" smtClean="0"/>
              <a:t>에 저장된 개인정보의 경우 상용프로그램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한글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엑셀 등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에서 제공하는 비밀번호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설정기능을 사용하여 암호화를 적용하거나</a:t>
            </a:r>
            <a:r>
              <a:rPr lang="en-US" altLang="ko-KR" sz="1600" dirty="0" smtClean="0"/>
              <a:t>, DRM </a:t>
            </a:r>
            <a:r>
              <a:rPr lang="ko-KR" altLang="en-US" sz="1600" dirty="0" smtClean="0"/>
              <a:t>등과 같이 안전한 암호화 알고리즘을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이용하는 소프트웨어를 사용하여 암호화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284984"/>
            <a:ext cx="86079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 DB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접속기록에 포함되어 있는 고유식별정보를 암호화해야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714752"/>
            <a:ext cx="8044723" cy="1169551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안전성확보조치를 하는 과정에서 </a:t>
            </a:r>
            <a:r>
              <a:rPr lang="en-US" altLang="ko-KR" sz="1600" dirty="0" smtClean="0"/>
              <a:t>DB </a:t>
            </a:r>
            <a:r>
              <a:rPr lang="ko-KR" altLang="en-US" sz="1600" dirty="0" smtClean="0"/>
              <a:t>접속 기록 및 접속 결과에 암호화 대상정보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(</a:t>
            </a:r>
            <a:r>
              <a:rPr lang="ko-KR" altLang="en-US" sz="1600" dirty="0" smtClean="0"/>
              <a:t>고유식별 정보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바이오정보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비밀번호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가 포함되어 있다면 암호화 기술의 적용 등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개인정보보호법에 따른 안전성확보 조치 필요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 안전성 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58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9036496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개인정보보호법 시행에 따라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DB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암호화 등의 처리수단 도입을 위해 테스트를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진행하였으나 데이터가 많은 테이블의 경우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ERP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시스템의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DB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조회 속도가 현저히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느려지는 현상이 발생하여 더 이상 진행하지 못하고 있는 경우와 같이 내부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시스템에 문제가 발생하는 경우에도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DB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암호화를 해야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2351782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내부정보시스템에 고유식별정보를 저장하는 경우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개인정보 위험도 분석 기준의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26</a:t>
            </a:r>
            <a:r>
              <a:rPr lang="ko-KR" altLang="en-US" sz="1600" dirty="0" smtClean="0"/>
              <a:t>가지 항목을 모두 충족하는 경우에는 암호화 조치를 하지 않을 수 있음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개인정보 위험도 분석 기준에 모두 충족하지 못할 경우에는 </a:t>
            </a:r>
            <a:r>
              <a:rPr lang="en-US" altLang="ko-KR" sz="1600" dirty="0" smtClean="0"/>
              <a:t>DB</a:t>
            </a:r>
            <a:r>
              <a:rPr lang="ko-KR" altLang="en-US" sz="1600" dirty="0" smtClean="0"/>
              <a:t>의 개인정보 암호화</a:t>
            </a:r>
            <a:endParaRPr lang="en-US" altLang="ko-KR" sz="1600" dirty="0" smtClean="0"/>
          </a:p>
        </p:txBody>
      </p:sp>
      <p:sp>
        <p:nvSpPr>
          <p:cNvPr id="9" name="Rectangle 461"/>
          <p:cNvSpPr>
            <a:spLocks noChangeArrowheads="1"/>
          </p:cNvSpPr>
          <p:nvPr/>
        </p:nvSpPr>
        <p:spPr bwMode="auto">
          <a:xfrm>
            <a:off x="107504" y="3902513"/>
            <a:ext cx="86079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개인이 본인의 개인정보가 포함된 게시물을 작성하여 게시판에 올린 경우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어떻게 처리해야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4618033"/>
            <a:ext cx="8175282" cy="1169551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홈페이지 이용자가 인터넷 게시판을 이용하면서 부주의로 자신의 개인정보를 게재하지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않도록 피해가능성 등에 대한 경고문을 사전에 안내하고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개인정보 유출 방지를 위한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안전조치 필요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 안전성 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59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750776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개인정보보호에 관한 사항을 회사규칙으로 마련한 경우에도 개인정보보호법에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따른 내부관리계획을 별도로 마련해야 하는지요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800043"/>
            <a:ext cx="8044723" cy="1908215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회사규칙에 내부관리계획에 포함되어야 하는 내용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개인정보 보호책임자의 지정에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  관한 사항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개인정보 보호책임자 및 개인정보 취급자의 역할 및 책임에 관한 사항</a:t>
            </a:r>
            <a:r>
              <a:rPr lang="en-US" altLang="ko-KR" sz="16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개인정보의 안전성 확보에 필요한 조치에 관한 사항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 밖에 개인정보 보호를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위하여 필요한 사항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이 모두 포함되어 있다면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별도의 내부관리계획을 마련하지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않아도 됨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8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161163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0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2295" name="Rectangle 5"/>
          <p:cNvSpPr txBox="1">
            <a:spLocks noChangeArrowheads="1"/>
          </p:cNvSpPr>
          <p:nvPr/>
        </p:nvSpPr>
        <p:spPr bwMode="auto">
          <a:xfrm>
            <a:off x="744537" y="1628800"/>
            <a:ext cx="8075935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endParaRPr lang="ko-KR" altLang="en-US" sz="2000" dirty="0" smtClean="0"/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44962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</a:t>
            </a:fld>
            <a:endParaRPr lang="ko-KR" alt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고유식별정보 처리 제한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643759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689796"/>
            <a:ext cx="8593137" cy="254751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17" name="그룹 10"/>
          <p:cNvGrpSpPr>
            <a:grpSpLocks/>
          </p:cNvGrpSpPr>
          <p:nvPr/>
        </p:nvGrpSpPr>
        <p:grpSpPr bwMode="auto">
          <a:xfrm>
            <a:off x="515044" y="3284984"/>
            <a:ext cx="2255863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내용 개체 틀 29"/>
          <p:cNvSpPr>
            <a:spLocks noGrp="1"/>
          </p:cNvSpPr>
          <p:nvPr>
            <p:ph idx="1"/>
          </p:nvPr>
        </p:nvSpPr>
        <p:spPr>
          <a:xfrm>
            <a:off x="457200" y="1643051"/>
            <a:ext cx="8229600" cy="1428760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sz="2800" dirty="0" smtClean="0"/>
              <a:t>주민등록번호 등 고유식별정보의 민간사용 사전적 제한 규정 없음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인터넷상에서 주민등록번호 외의 회원가입 방법 제공 의무화</a:t>
            </a:r>
          </a:p>
          <a:p>
            <a:pPr>
              <a:buNone/>
            </a:pPr>
            <a:r>
              <a:rPr lang="en-US" altLang="ko-KR" sz="2800" dirty="0" smtClean="0"/>
              <a:t>	(</a:t>
            </a:r>
            <a:r>
              <a:rPr lang="ko-KR" altLang="en-US" sz="2800" dirty="0" smtClean="0"/>
              <a:t>정보통신사업자 한정</a:t>
            </a:r>
            <a:r>
              <a:rPr lang="en-US" altLang="ko-KR" sz="2800" dirty="0" smtClean="0"/>
              <a:t>)</a:t>
            </a:r>
            <a:endParaRPr lang="ko-KR" altLang="en-US" sz="2800" dirty="0" smtClean="0"/>
          </a:p>
          <a:p>
            <a:endParaRPr lang="ko-KR" altLang="en-US" dirty="0"/>
          </a:p>
        </p:txBody>
      </p:sp>
      <p:sp>
        <p:nvSpPr>
          <p:cNvPr id="31" name="내용 개체 틀 29"/>
          <p:cNvSpPr txBox="1">
            <a:spLocks/>
          </p:cNvSpPr>
          <p:nvPr/>
        </p:nvSpPr>
        <p:spPr>
          <a:xfrm>
            <a:off x="457200" y="3857628"/>
            <a:ext cx="8229600" cy="2500330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800" dirty="0" smtClean="0"/>
              <a:t>원칙적 처리금지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800" dirty="0" smtClean="0"/>
              <a:t>	- </a:t>
            </a:r>
            <a:r>
              <a:rPr lang="ko-KR" altLang="en-US" sz="2800" dirty="0" smtClean="0"/>
              <a:t>정보주체의 별도 동의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법령의 근거가 있는 경우 등 예외 허용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800" dirty="0" smtClean="0"/>
              <a:t>인터넷상 주민등록번호 외 회원가입 방법 제공 의무화 대상 확대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800" dirty="0" smtClean="0"/>
              <a:t>	(</a:t>
            </a:r>
            <a:r>
              <a:rPr lang="ko-KR" altLang="en-US" sz="2800" dirty="0" smtClean="0"/>
              <a:t>정보통신사업자 → 공공기관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일 </a:t>
            </a:r>
            <a:r>
              <a:rPr lang="en-US" altLang="ko-KR" sz="2800" dirty="0" smtClean="0"/>
              <a:t>1</a:t>
            </a:r>
            <a:r>
              <a:rPr lang="ko-KR" altLang="en-US" sz="2800" dirty="0" err="1" smtClean="0"/>
              <a:t>만명</a:t>
            </a:r>
            <a:r>
              <a:rPr lang="ko-KR" altLang="en-US" sz="2800" dirty="0" smtClean="0"/>
              <a:t> 이상 개인정보처리자</a:t>
            </a:r>
            <a:r>
              <a:rPr lang="en-US" altLang="ko-KR" sz="2800" dirty="0" smtClean="0"/>
              <a:t>)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altLang="ko-KR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800" dirty="0" smtClean="0"/>
              <a:t>주민등록번호 등 고유식별정보 처리시 암호화 등 안전조치 확보의무 </a:t>
            </a:r>
          </a:p>
        </p:txBody>
      </p:sp>
    </p:spTree>
    <p:extLst>
      <p:ext uri="{BB962C8B-B14F-4D97-AF65-F5344CB8AC3E}">
        <p14:creationId xmlns:p14="http://schemas.microsoft.com/office/powerpoint/2010/main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6. </a:t>
            </a:r>
            <a:r>
              <a:rPr kumimoji="1" lang="ko-KR" altLang="en-US" sz="3600" dirty="0" smtClean="0">
                <a:latin typeface="+mj-ea"/>
              </a:rPr>
              <a:t>개인정보의 파기 </a:t>
            </a:r>
            <a:r>
              <a:rPr kumimoji="1" lang="en-US" altLang="ko-KR" sz="3600" dirty="0" smtClean="0">
                <a:latin typeface="+mj-ea"/>
              </a:rPr>
              <a:t>(1)</a:t>
            </a:r>
            <a:endParaRPr kumimoji="1"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221161"/>
            <a:ext cx="8335271" cy="5135189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95536" y="6147036"/>
            <a:ext cx="8363721" cy="391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1813" indent="-531813">
              <a:lnSpc>
                <a:spcPct val="120000"/>
              </a:lnSpc>
            </a:pPr>
            <a:r>
              <a:rPr lang="en-US" altLang="ko-KR" dirty="0" smtClean="0">
                <a:latin typeface="+mn-ea"/>
              </a:rPr>
              <a:t>       </a:t>
            </a:r>
            <a:endParaRPr lang="ko-KR" altLang="en-US" dirty="0">
              <a:latin typeface="+mn-ea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493008"/>
              </p:ext>
            </p:extLst>
          </p:nvPr>
        </p:nvGraphicFramePr>
        <p:xfrm>
          <a:off x="775331" y="3861048"/>
          <a:ext cx="7911468" cy="236718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955734"/>
                <a:gridCol w="3955734"/>
              </a:tblGrid>
              <a:tr h="4562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1. 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환자명부</a:t>
                      </a: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: 5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년                      </a:t>
                      </a:r>
                      <a:endParaRPr lang="en-US" altLang="ko-KR" sz="16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2. 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진료기록부</a:t>
                      </a: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: 10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47773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3. 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처방전</a:t>
                      </a: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: 2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4. 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수술기록</a:t>
                      </a: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: 10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47773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5. 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검사소견기록</a:t>
                      </a: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: 5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6. 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방사선 사진 및 그 소견서</a:t>
                      </a: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: 5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47773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7. 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간호기록부</a:t>
                      </a: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: 5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8. 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조산기록부</a:t>
                      </a: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: 5</a:t>
                      </a:r>
                      <a:r>
                        <a:rPr lang="ko-KR" altLang="en-US" sz="1600" b="1" dirty="0" smtClean="0"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477732">
                <a:tc gridSpan="2">
                  <a:txBody>
                    <a:bodyPr/>
                    <a:lstStyle/>
                    <a:p>
                      <a:pPr latinLnBrk="1"/>
                      <a:r>
                        <a:rPr lang="en-US" altLang="ko-KR" sz="1600" b="1" spc="-230" baseline="0" dirty="0" smtClean="0">
                          <a:latin typeface="+mn-ea"/>
                          <a:ea typeface="+mn-ea"/>
                        </a:rPr>
                        <a:t>9. </a:t>
                      </a:r>
                      <a:r>
                        <a:rPr lang="ko-KR" altLang="en-US" sz="1600" b="1" spc="-230" baseline="0" dirty="0" smtClean="0">
                          <a:latin typeface="+mn-ea"/>
                          <a:ea typeface="+mn-ea"/>
                        </a:rPr>
                        <a:t>진단서 등의 부본</a:t>
                      </a:r>
                      <a:r>
                        <a:rPr lang="en-US" altLang="ko-KR" sz="1600" b="1" spc="-230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600" b="1" spc="-230" baseline="0" dirty="0" smtClean="0">
                          <a:latin typeface="+mn-ea"/>
                          <a:ea typeface="+mn-ea"/>
                        </a:rPr>
                        <a:t>진단서</a:t>
                      </a:r>
                      <a:r>
                        <a:rPr lang="en-US" altLang="ko-KR" sz="1600" b="1" spc="-230" baseline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600" b="1" spc="-230" baseline="0" dirty="0" smtClean="0">
                          <a:latin typeface="+mn-ea"/>
                          <a:ea typeface="+mn-ea"/>
                        </a:rPr>
                        <a:t>사망진단서 </a:t>
                      </a:r>
                      <a:r>
                        <a:rPr lang="en-US" altLang="ko-KR" sz="1600" b="1" spc="-230" baseline="0" dirty="0" smtClean="0"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600" b="1" spc="-230" baseline="0" dirty="0" smtClean="0">
                          <a:latin typeface="+mn-ea"/>
                          <a:ea typeface="+mn-ea"/>
                        </a:rPr>
                        <a:t> 시체 검안서 등을 따로 구분하여 보존할 것</a:t>
                      </a:r>
                      <a:r>
                        <a:rPr lang="en-US" altLang="ko-KR" sz="1600" b="1" spc="-230" baseline="0" dirty="0" smtClean="0">
                          <a:latin typeface="+mn-ea"/>
                          <a:ea typeface="+mn-ea"/>
                        </a:rPr>
                        <a:t>): 3</a:t>
                      </a:r>
                      <a:r>
                        <a:rPr lang="ko-KR" altLang="en-US" sz="1600" b="1" spc="-230" baseline="0" dirty="0" smtClean="0">
                          <a:latin typeface="+mn-ea"/>
                          <a:ea typeface="+mn-ea"/>
                        </a:rPr>
                        <a:t>년</a:t>
                      </a:r>
                      <a:endParaRPr lang="ko-KR" altLang="en-US" sz="1600" b="1" spc="-23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60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5"/>
          <p:cNvSpPr txBox="1">
            <a:spLocks noChangeArrowheads="1"/>
          </p:cNvSpPr>
          <p:nvPr/>
        </p:nvSpPr>
        <p:spPr bwMode="auto">
          <a:xfrm>
            <a:off x="539552" y="1340768"/>
            <a:ext cx="8206509" cy="33332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▶ 개인정보의 파기 사유</a:t>
            </a:r>
            <a:endParaRPr lang="en-US" altLang="ko-KR" b="1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개인정보의 보유기간이 경과된 경우</a:t>
            </a: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개인정보의 처리목적 달성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해당 의료 서비스의 폐지 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의료기관의 폐업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defRPr/>
            </a:pPr>
            <a:endParaRPr lang="en-US" altLang="ko-KR" dirty="0" smtClean="0">
              <a:latin typeface="+mn-ea"/>
            </a:endParaRPr>
          </a:p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▶ </a:t>
            </a:r>
            <a:r>
              <a:rPr lang="ko-KR" altLang="en-US" b="1" dirty="0" smtClean="0">
                <a:latin typeface="+mn-ea"/>
              </a:rPr>
              <a:t>진료기록의 보존기간</a:t>
            </a:r>
            <a:endParaRPr lang="en-US" altLang="ko-KR" b="1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defRPr/>
            </a:pPr>
            <a:endParaRPr lang="en-US" altLang="ko-KR" dirty="0" smtClean="0">
              <a:solidFill>
                <a:srgbClr val="0000FF"/>
              </a:solidFill>
            </a:endParaRPr>
          </a:p>
          <a:p>
            <a:pPr marL="450850" indent="-450850" algn="just">
              <a:lnSpc>
                <a:spcPct val="130000"/>
              </a:lnSpc>
              <a:defRPr/>
            </a:pPr>
            <a:r>
              <a:rPr lang="ko-KR" altLang="en-US" dirty="0" smtClean="0">
                <a:latin typeface="+mn-ea"/>
              </a:rPr>
              <a:t> </a:t>
            </a:r>
            <a:endParaRPr lang="en-US" altLang="ko-KR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8315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6. </a:t>
            </a:r>
            <a:r>
              <a:rPr kumimoji="1" lang="ko-KR" altLang="en-US" sz="3600" dirty="0" smtClean="0">
                <a:latin typeface="+mj-ea"/>
              </a:rPr>
              <a:t>개인정보의 파기 </a:t>
            </a:r>
            <a:r>
              <a:rPr kumimoji="1" lang="en-US" altLang="ko-KR" sz="3600" dirty="0" smtClean="0">
                <a:latin typeface="+mj-ea"/>
              </a:rPr>
              <a:t>(2)</a:t>
            </a:r>
            <a:endParaRPr kumimoji="1"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255501"/>
            <a:ext cx="8308975" cy="3757675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+mj-ea"/>
                <a:ea typeface="+mj-ea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18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61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5"/>
          <p:cNvSpPr txBox="1">
            <a:spLocks noChangeArrowheads="1"/>
          </p:cNvSpPr>
          <p:nvPr/>
        </p:nvSpPr>
        <p:spPr bwMode="auto">
          <a:xfrm>
            <a:off x="539552" y="1475082"/>
            <a:ext cx="8206509" cy="289002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▶ </a:t>
            </a:r>
            <a:r>
              <a:rPr lang="ko-KR" altLang="en-US" b="1" dirty="0" smtClean="0"/>
              <a:t>진료목적상 필요한 경우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법정 보존기간이 경과한 진료정보의 처리</a:t>
            </a: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공공의료기관은 기록물관리 전문요원의 심사와 기록물평가심의회의 심의를 거쳐 </a:t>
            </a:r>
            <a:r>
              <a:rPr lang="ko-KR" altLang="en-US" dirty="0" err="1" smtClean="0">
                <a:latin typeface="+mn-ea"/>
              </a:rPr>
              <a:t>평가심의서를</a:t>
            </a:r>
            <a:r>
              <a:rPr lang="ko-KR" altLang="en-US" dirty="0" smtClean="0">
                <a:latin typeface="+mn-ea"/>
              </a:rPr>
              <a:t> 작성하고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 기록물의 보존기한 연장여부 혹은 파기여부 결정 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민간의료기관의 경우 의무기록심의회와 같은 내부 심의를 거쳐 진료정보의 보존기간 연장여부 혹은 파기여부 결정 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매년 </a:t>
            </a:r>
            <a:r>
              <a:rPr lang="en-US" altLang="ko-KR" dirty="0" smtClean="0">
                <a:latin typeface="+mn-ea"/>
              </a:rPr>
              <a:t>1</a:t>
            </a:r>
            <a:r>
              <a:rPr lang="ko-KR" altLang="en-US" dirty="0" smtClean="0">
                <a:latin typeface="+mn-ea"/>
              </a:rPr>
              <a:t>회 이상 보존기간 연장여부 혹은 파기여부 결정 가능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진료기록 종류별로 보존기간 연장여부 혹은 파기여부 결정 가능</a:t>
            </a:r>
            <a:r>
              <a:rPr lang="en-US" altLang="ko-KR" dirty="0" smtClean="0">
                <a:latin typeface="+mn-ea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14985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 파기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62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6079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의료기관에서 연속적인 진료의 연계 및 과거병력의 중요성 등을 감안해 보존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lvl="0"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 기간을 연장하고자 하는 경우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어떤 절차를 통해 연장하여 보존할 수 있나요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 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044723" cy="3416320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보존기간이 경과하거나 목적 달성 진료기록을 매년 </a:t>
            </a:r>
            <a:r>
              <a:rPr lang="en-US" altLang="ko-KR" sz="1600" dirty="0" smtClean="0"/>
              <a:t>1</a:t>
            </a:r>
            <a:r>
              <a:rPr lang="ko-KR" altLang="en-US" sz="1600" dirty="0" smtClean="0"/>
              <a:t>회 이상 보존기간 연장여부 혹은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파기여부를 결정할 수 있음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- </a:t>
            </a:r>
            <a:r>
              <a:rPr lang="ko-KR" altLang="en-US" sz="1600" dirty="0" smtClean="0"/>
              <a:t>공공의료기관은 기록물관리 전문요원의 심사와 기록물평가심의회의 심의를 거쳐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</a:t>
            </a:r>
            <a:r>
              <a:rPr lang="ko-KR" altLang="en-US" sz="1600" dirty="0" smtClean="0"/>
              <a:t>기록물의 보존기한 연장여부 혹은 파기여부 결정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- </a:t>
            </a:r>
            <a:r>
              <a:rPr lang="ko-KR" altLang="en-US" sz="1600" dirty="0" smtClean="0"/>
              <a:t>민간의료기관의 경우도 공공의료기관에 준하는 절차로 연장 혹은 파기여부 결정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- </a:t>
            </a:r>
            <a:r>
              <a:rPr lang="ko-KR" altLang="en-US" sz="1600" dirty="0" smtClean="0"/>
              <a:t>진료에 관한 기록 종류별로 보존기간 연장여부 혹은 파기여부를 결정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- </a:t>
            </a:r>
            <a:r>
              <a:rPr lang="ko-KR" altLang="en-US" sz="1600" dirty="0" smtClean="0"/>
              <a:t>연장사유를 근거로 최소 필요 기간 동안 연장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- </a:t>
            </a:r>
            <a:r>
              <a:rPr lang="ko-KR" altLang="en-US" sz="1600" dirty="0" smtClean="0"/>
              <a:t>연장 보존에 관한 사항을 의료기관 홈페이지나 의료기관 내부에 게시 권고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환자의 진료정보에 대해 별도로 정보주체의 동의를 받은 경우에도 보존기간 연장 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ko-KR" altLang="en-US" sz="3600" dirty="0" smtClean="0"/>
              <a:t>개인정보 파기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63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6079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/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공공기관에 해당하는 의료기관은 어느 법률에 따라 개인정보를 파기하여야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lvl="0" fontAlgn="base"/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772816"/>
            <a:ext cx="8227117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공공의료기관이 보유하고 있는 의무기록 중에 공공기록물 관리에 관한 법률이 적용되는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 공공기록물은 공공기록물 관리에 관한 법률에 따라 의료기관에 배치된 전문요원의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심사를 받은 후 파기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7. </a:t>
            </a:r>
            <a:r>
              <a:rPr kumimoji="1" lang="ko-KR" altLang="en-US" sz="3600" dirty="0" smtClean="0">
                <a:latin typeface="+mj-ea"/>
              </a:rPr>
              <a:t>개인정보 처리방침</a:t>
            </a:r>
            <a:endParaRPr kumimoji="1"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255501"/>
            <a:ext cx="8308975" cy="4405747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+mj-ea"/>
                <a:ea typeface="+mj-ea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18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5"/>
          <p:cNvSpPr txBox="1">
            <a:spLocks noChangeArrowheads="1"/>
          </p:cNvSpPr>
          <p:nvPr/>
        </p:nvSpPr>
        <p:spPr bwMode="auto">
          <a:xfrm>
            <a:off x="539552" y="1475082"/>
            <a:ext cx="8206509" cy="397031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▶ 개인정보 처리방침 수립 및 홈페이지 등을 통해 공개</a:t>
            </a:r>
            <a:endParaRPr lang="ko-KR" altLang="en-US" b="1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개인정보의 처리 목적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개인정보의 처리 및 보유 기간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개인정보의 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자 제공에 관한 사항</a:t>
            </a:r>
            <a:r>
              <a:rPr lang="en-US" altLang="ko-KR" dirty="0" smtClean="0"/>
              <a:t>(</a:t>
            </a:r>
            <a:r>
              <a:rPr lang="ko-KR" altLang="en-US" dirty="0" smtClean="0"/>
              <a:t>해당되는 경우</a:t>
            </a:r>
            <a:r>
              <a:rPr lang="en-US" altLang="ko-KR" dirty="0" smtClean="0"/>
              <a:t>)</a:t>
            </a: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개인정보처리의 위탁에 관한 사항</a:t>
            </a:r>
            <a:r>
              <a:rPr lang="en-US" altLang="ko-KR" dirty="0" smtClean="0"/>
              <a:t>(</a:t>
            </a:r>
            <a:r>
              <a:rPr lang="ko-KR" altLang="en-US" dirty="0" smtClean="0"/>
              <a:t>해당되는 경우</a:t>
            </a:r>
            <a:r>
              <a:rPr lang="en-US" altLang="ko-KR" dirty="0" smtClean="0"/>
              <a:t>)</a:t>
            </a: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정보주체의 권리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의무 및 그 행사방법에 관한 사항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처리하는 개인정보의 항목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개인정보의 파기에 관한 사항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보호책임자에 관한 사항 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처리방침의 변경에 관한 사항 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개인정보의 안전성 확보조치에 관한 사항</a:t>
            </a:r>
          </a:p>
        </p:txBody>
      </p:sp>
    </p:spTree>
    <p:extLst>
      <p:ext uri="{BB962C8B-B14F-4D97-AF65-F5344CB8AC3E}">
        <p14:creationId xmlns:p14="http://schemas.microsoft.com/office/powerpoint/2010/main" val="314985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9180512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032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8. </a:t>
            </a:r>
            <a:r>
              <a:rPr kumimoji="1" lang="ko-KR" altLang="en-US" sz="3600" dirty="0" smtClean="0">
                <a:latin typeface="+mj-ea"/>
              </a:rPr>
              <a:t>개인정보 보호책임자</a:t>
            </a:r>
            <a:endParaRPr kumimoji="1"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255501"/>
            <a:ext cx="8308975" cy="4909803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+mj-ea"/>
                <a:ea typeface="+mj-ea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18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66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5"/>
          <p:cNvSpPr txBox="1">
            <a:spLocks noChangeArrowheads="1"/>
          </p:cNvSpPr>
          <p:nvPr/>
        </p:nvSpPr>
        <p:spPr bwMode="auto">
          <a:xfrm>
            <a:off x="539552" y="1475082"/>
            <a:ext cx="8206509" cy="460741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▶ 개인정보 보호책임자로 </a:t>
            </a:r>
            <a:r>
              <a:rPr lang="ko-KR" altLang="en-US" b="1" dirty="0" smtClean="0"/>
              <a:t>의료기관의 대표자 또는 개인정보 처리 관련 업무</a:t>
            </a:r>
            <a:endParaRPr lang="en-US" altLang="ko-KR" b="1" dirty="0" smtClean="0"/>
          </a:p>
          <a:p>
            <a:pPr>
              <a:defRPr/>
            </a:pPr>
            <a:r>
              <a:rPr lang="en-US" altLang="ko-KR" b="1" dirty="0" smtClean="0"/>
              <a:t>     </a:t>
            </a:r>
            <a:r>
              <a:rPr lang="ko-KR" altLang="en-US" b="1" dirty="0" smtClean="0"/>
              <a:t>부서의 장 또는 개인정보 보호에 관한 소양이 있는 사람 지정</a:t>
            </a: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보호 계획의 수립 및 시행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처리 실태 및 관행의 정기적인 조사 및 개선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처리와 관련한 불만의 처리 및 피해 구제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유출 및 오용</a:t>
            </a:r>
            <a:r>
              <a:rPr lang="en-US" altLang="ko-KR" dirty="0" smtClean="0"/>
              <a:t>·</a:t>
            </a:r>
            <a:r>
              <a:rPr lang="ko-KR" altLang="en-US" dirty="0" smtClean="0"/>
              <a:t>남용 방지를 위한 내부통제시스템의 구축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보호 교육 계획의 수립 및 시행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개인정보파일의 보호 및 관리</a:t>
            </a:r>
            <a:r>
              <a:rPr lang="en-US" altLang="ko-KR" dirty="0" smtClean="0"/>
              <a:t>·</a:t>
            </a:r>
            <a:r>
              <a:rPr lang="ko-KR" altLang="en-US" dirty="0" smtClean="0"/>
              <a:t>감독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처리방침 수립</a:t>
            </a:r>
            <a:r>
              <a:rPr lang="en-US" altLang="ko-KR" dirty="0" smtClean="0"/>
              <a:t>·</a:t>
            </a:r>
            <a:r>
              <a:rPr lang="ko-KR" altLang="en-US" dirty="0" smtClean="0"/>
              <a:t>변경 및 시행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 보호 관련 자료의 관리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처리목적이 달성되거나 보유기간이 경과한 개인정보 파기 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개인정보침해 관련 민원의 접수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처리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그 밖에 개인정보 보호를 위하여 필요한 업무 </a:t>
            </a:r>
            <a:endParaRPr lang="ko-KR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14985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9. </a:t>
            </a:r>
            <a:r>
              <a:rPr kumimoji="1" lang="ko-KR" altLang="en-US" sz="3600" dirty="0" smtClean="0">
                <a:latin typeface="+mj-ea"/>
              </a:rPr>
              <a:t>정보주체의 권익보호</a:t>
            </a:r>
            <a:r>
              <a:rPr kumimoji="1" lang="en-US" altLang="ko-KR" sz="3600" dirty="0" smtClean="0">
                <a:latin typeface="+mj-ea"/>
              </a:rPr>
              <a:t>(1)</a:t>
            </a:r>
            <a:endParaRPr kumimoji="1"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340768"/>
            <a:ext cx="8348410" cy="4188200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11299" y="1484784"/>
            <a:ext cx="8175501" cy="385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r>
              <a:rPr lang="ko-KR" altLang="en-US" b="1" dirty="0" smtClean="0">
                <a:latin typeface="+mn-ea"/>
              </a:rPr>
              <a:t>▶ </a:t>
            </a:r>
            <a:r>
              <a:rPr lang="ko-KR" altLang="en-US" b="1" dirty="0" smtClean="0"/>
              <a:t>환자 등 정보주체 이외로부터 수집한 개인정보에 대한 정보주체의 요구</a:t>
            </a:r>
            <a:endParaRPr lang="en-US" altLang="ko-KR" b="1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en-US" altLang="ko-KR" dirty="0" smtClean="0"/>
              <a:t>3</a:t>
            </a:r>
            <a:r>
              <a:rPr lang="ko-KR" altLang="en-US" dirty="0" smtClean="0"/>
              <a:t>일 이내에 고지</a:t>
            </a:r>
            <a:endParaRPr lang="ko-KR" altLang="en-US" sz="1600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개인정보의 수집 출처 및 개인정보의 처리 목적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개인정보의 처리정지를 요구할 권리가 있다는 사실</a:t>
            </a:r>
            <a:endParaRPr lang="en-US" altLang="ko-KR" dirty="0" smtClean="0"/>
          </a:p>
          <a:p>
            <a:pPr marL="531813" indent="-531813">
              <a:lnSpc>
                <a:spcPct val="120000"/>
              </a:lnSpc>
            </a:pPr>
            <a:endParaRPr lang="ko-KR" altLang="en-US" dirty="0" smtClean="0"/>
          </a:p>
          <a:p>
            <a:pPr>
              <a:defRPr/>
            </a:pPr>
            <a:r>
              <a:rPr lang="ko-KR" altLang="en-US" b="1" dirty="0" smtClean="0">
                <a:latin typeface="+mn-ea"/>
              </a:rPr>
              <a:t>▶ 정보주체의 열람 요구 </a:t>
            </a:r>
            <a:r>
              <a:rPr lang="en-US" altLang="ko-KR" b="1" dirty="0" smtClean="0">
                <a:latin typeface="+mn-ea"/>
              </a:rPr>
              <a:t>10</a:t>
            </a:r>
            <a:r>
              <a:rPr lang="ko-KR" altLang="en-US" b="1" dirty="0" smtClean="0">
                <a:latin typeface="+mn-ea"/>
              </a:rPr>
              <a:t>일 이내에 조치</a:t>
            </a:r>
            <a:endParaRPr lang="en-US" altLang="ko-KR" b="1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en-US" altLang="ko-KR" dirty="0" smtClean="0"/>
              <a:t>10</a:t>
            </a:r>
            <a:r>
              <a:rPr lang="ko-KR" altLang="en-US" dirty="0" smtClean="0"/>
              <a:t>일 이내에 조치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진료정보의 열람은 의료법에서 허용하는 경우에만 허용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en-US" altLang="ko-KR" dirty="0" smtClean="0"/>
              <a:t>10</a:t>
            </a:r>
            <a:r>
              <a:rPr lang="ko-KR" altLang="en-US" dirty="0" smtClean="0"/>
              <a:t>일 이내 열람할 수 없는 정당한 사유가 있는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열람 연기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열람 제한</a:t>
            </a:r>
            <a:r>
              <a:rPr lang="en-US" altLang="ko-KR" dirty="0" smtClean="0"/>
              <a:t>․</a:t>
            </a:r>
            <a:r>
              <a:rPr lang="ko-KR" altLang="en-US" dirty="0" smtClean="0"/>
              <a:t>거절사유에 해당하는 경우</a:t>
            </a:r>
            <a:r>
              <a:rPr lang="en-US" altLang="ko-KR" dirty="0" smtClean="0"/>
              <a:t>,</a:t>
            </a:r>
            <a:r>
              <a:rPr lang="ko-KR" altLang="en-US" dirty="0" smtClean="0"/>
              <a:t> 정보주체에게 그 사유를 알리고 열람을 제한하거나 거절</a:t>
            </a:r>
            <a:endParaRPr lang="ko-KR" altLang="en-US" sz="1600" dirty="0" smtClean="0"/>
          </a:p>
        </p:txBody>
      </p:sp>
      <p:sp>
        <p:nvSpPr>
          <p:cNvPr id="8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67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60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1268760"/>
            <a:ext cx="8363271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1813" indent="-531813">
              <a:lnSpc>
                <a:spcPct val="120000"/>
              </a:lnSpc>
            </a:pPr>
            <a:r>
              <a:rPr lang="en-US" altLang="ko-KR" b="1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▶ </a:t>
            </a:r>
            <a:r>
              <a:rPr lang="ko-KR" altLang="en-US" b="1" kern="0" dirty="0" smtClean="0">
                <a:latin typeface="+mn-ea"/>
              </a:rPr>
              <a:t>개인정보 제</a:t>
            </a:r>
            <a:r>
              <a:rPr lang="en-US" altLang="ko-KR" b="1" kern="0" dirty="0" smtClean="0">
                <a:latin typeface="+mn-ea"/>
              </a:rPr>
              <a:t>3</a:t>
            </a:r>
            <a:r>
              <a:rPr lang="ko-KR" altLang="en-US" b="1" kern="0" dirty="0" smtClean="0">
                <a:latin typeface="+mn-ea"/>
              </a:rPr>
              <a:t>자 제공</a:t>
            </a:r>
            <a:r>
              <a:rPr lang="en-US" altLang="ko-KR" b="1" kern="0" dirty="0" smtClean="0">
                <a:latin typeface="+mn-ea"/>
              </a:rPr>
              <a:t>·</a:t>
            </a:r>
            <a:r>
              <a:rPr lang="ko-KR" altLang="en-US" b="1" kern="0" dirty="0" smtClean="0">
                <a:latin typeface="+mn-ea"/>
              </a:rPr>
              <a:t>열람 가능 사례</a:t>
            </a:r>
            <a:r>
              <a:rPr lang="en-US" altLang="ko-KR" b="1" kern="0" dirty="0" smtClean="0">
                <a:latin typeface="+mn-ea"/>
              </a:rPr>
              <a:t>: </a:t>
            </a:r>
            <a:r>
              <a:rPr lang="ko-KR" altLang="en-US" b="1" kern="0" dirty="0" smtClean="0">
                <a:latin typeface="+mn-ea"/>
              </a:rPr>
              <a:t>환자</a:t>
            </a:r>
            <a:r>
              <a:rPr lang="en-US" altLang="ko-KR" b="1" kern="0" dirty="0" smtClean="0">
                <a:latin typeface="+mn-ea"/>
              </a:rPr>
              <a:t>·</a:t>
            </a:r>
            <a:r>
              <a:rPr lang="ko-KR" altLang="en-US" b="1" kern="0" dirty="0" smtClean="0">
                <a:latin typeface="+mn-ea"/>
              </a:rPr>
              <a:t>친족</a:t>
            </a:r>
            <a:r>
              <a:rPr lang="en-US" altLang="ko-KR" b="1" kern="0" dirty="0" smtClean="0">
                <a:latin typeface="+mn-ea"/>
              </a:rPr>
              <a:t>·</a:t>
            </a:r>
            <a:r>
              <a:rPr lang="ko-KR" altLang="en-US" b="1" kern="0" dirty="0" smtClean="0">
                <a:latin typeface="+mn-ea"/>
              </a:rPr>
              <a:t>대리인 신청</a:t>
            </a:r>
            <a:endParaRPr lang="ko-KR" altLang="en-US" dirty="0">
              <a:latin typeface="+mn-ea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447394"/>
              </p:ext>
            </p:extLst>
          </p:nvPr>
        </p:nvGraphicFramePr>
        <p:xfrm>
          <a:off x="547200" y="1772816"/>
          <a:ext cx="8049600" cy="4649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3600400"/>
                <a:gridCol w="2576992"/>
              </a:tblGrid>
              <a:tr h="59715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환자정보 제공</a:t>
                      </a:r>
                      <a:r>
                        <a:rPr lang="en-US" alt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․</a:t>
                      </a:r>
                      <a:r>
                        <a:rPr lang="ko-KR" altLang="en-US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열람 신청인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요 건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근 거</a:t>
                      </a:r>
                    </a:p>
                  </a:txBody>
                  <a:tcPr marL="64770" marR="64770" marT="17907" marB="17907" anchor="ctr"/>
                </a:tc>
              </a:tr>
              <a:tr h="48236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4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환자 본인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-1143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①본인 신분증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의료법 시행규칙 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조의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항</a:t>
                      </a:r>
                    </a:p>
                  </a:txBody>
                  <a:tcPr marL="64770" marR="64770" marT="17907" marB="17907" anchor="ctr"/>
                </a:tc>
              </a:tr>
              <a:tr h="151276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환자의 임의대리인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환자가 지정한 친구</a:t>
                      </a:r>
                      <a:r>
                        <a:rPr lang="en-US" altLang="ko-KR" sz="14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동료</a:t>
                      </a:r>
                      <a:r>
                        <a:rPr lang="en-US" altLang="ko-KR" sz="14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지인 등</a:t>
                      </a:r>
                      <a:r>
                        <a:rPr lang="en-US" altLang="ko-KR" sz="14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①신청인 신분증 사본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②환자 자필서명 동의서</a:t>
                      </a:r>
                    </a:p>
                    <a:p>
                      <a:pPr marL="0" marR="0" indent="-1143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③환자 자필서명 위임장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만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  <a:r>
                        <a:rPr lang="ko-KR" altLang="en-US" sz="14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세미만인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경우 법정대리인이 작성하고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가족관계증명서 등 서류 첨부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-1143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④환자 신분증 사본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의료법 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21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조제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4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항제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호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의료법 시행규칙 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조의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항</a:t>
                      </a:r>
                    </a:p>
                  </a:txBody>
                  <a:tcPr marL="64770" marR="64770" marT="17907" marB="17907" anchor="ctr"/>
                </a:tc>
              </a:tr>
              <a:tr h="138109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환자의 친족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①신청인 신분증 사본</a:t>
                      </a:r>
                    </a:p>
                    <a:p>
                      <a:pPr marL="0" marR="0" indent="-1143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②신청인이 환자의 친족임을 확인할 수 있는 서류</a:t>
                      </a:r>
                    </a:p>
                    <a:p>
                      <a:pPr marL="0" marR="0" indent="-1143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③환자 자필서명 동의서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만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  <a:r>
                        <a:rPr lang="ko-KR" altLang="en-US" sz="14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세미만인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경우 제외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-1143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④환자 신분증 사본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의료법 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21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조제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4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항제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호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의료법 시행규칙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조의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제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항</a:t>
                      </a:r>
                    </a:p>
                  </a:txBody>
                  <a:tcPr marL="64770" marR="64770" marT="17907" marB="17907" anchor="ctr"/>
                </a:tc>
              </a:tr>
              <a:tr h="62279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68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9. </a:t>
            </a:r>
            <a:r>
              <a:rPr kumimoji="1" lang="ko-KR" altLang="en-US" sz="3600" dirty="0" smtClean="0">
                <a:latin typeface="+mj-ea"/>
              </a:rPr>
              <a:t>정보주체의 권익보호</a:t>
            </a:r>
            <a:r>
              <a:rPr kumimoji="1" lang="en-US" altLang="ko-KR" sz="3600" dirty="0" smtClean="0">
                <a:latin typeface="+mj-ea"/>
              </a:rPr>
              <a:t>(2)</a:t>
            </a:r>
            <a:endParaRPr kumimoji="1" lang="ko-KR" altLang="en-US" sz="36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7752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9. </a:t>
            </a:r>
            <a:r>
              <a:rPr kumimoji="1" lang="ko-KR" altLang="en-US" sz="3600" dirty="0" smtClean="0">
                <a:latin typeface="+mj-ea"/>
              </a:rPr>
              <a:t>정보주체의 권익보호</a:t>
            </a:r>
            <a:r>
              <a:rPr kumimoji="1" lang="en-US" altLang="ko-KR" sz="3600" dirty="0" smtClean="0">
                <a:latin typeface="+mj-ea"/>
              </a:rPr>
              <a:t>(3)</a:t>
            </a:r>
            <a:endParaRPr kumimoji="1" lang="ko-KR" altLang="en-US" sz="3600" dirty="0">
              <a:latin typeface="+mj-ea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447394"/>
              </p:ext>
            </p:extLst>
          </p:nvPr>
        </p:nvGraphicFramePr>
        <p:xfrm>
          <a:off x="323528" y="1566805"/>
          <a:ext cx="8496944" cy="4757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6264696"/>
              </a:tblGrid>
              <a:tr h="27801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-50" dirty="0" smtClean="0">
                          <a:effectLst/>
                        </a:rPr>
                        <a:t> </a:t>
                      </a:r>
                      <a:r>
                        <a:rPr lang="ko-KR" altLang="en-US" sz="1600" b="1" kern="0" spc="-50" dirty="0">
                          <a:effectLst/>
                        </a:rPr>
                        <a:t>제공</a:t>
                      </a:r>
                      <a:r>
                        <a:rPr lang="en-US" altLang="ko-KR" sz="1600" b="1" kern="0" spc="-50" dirty="0">
                          <a:effectLst/>
                        </a:rPr>
                        <a:t>․</a:t>
                      </a:r>
                      <a:r>
                        <a:rPr lang="ko-KR" altLang="en-US" sz="1600" b="1" kern="0" spc="-50" dirty="0">
                          <a:effectLst/>
                        </a:rPr>
                        <a:t>열람 </a:t>
                      </a:r>
                      <a:r>
                        <a:rPr lang="ko-KR" altLang="en-US" sz="1600" b="1" kern="0" spc="-50" dirty="0" smtClean="0">
                          <a:effectLst/>
                        </a:rPr>
                        <a:t>신청자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effectLst/>
                        </a:rPr>
                        <a:t>사 유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8836" marR="58836" marT="16266" marB="16266" anchor="ctr"/>
                </a:tc>
              </a:tr>
              <a:tr h="43516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국민건강보험공단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endParaRPr lang="ko-KR" altLang="en-US" sz="1200" b="1" kern="0" spc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건강보험심사평가원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급여비용심사∙지급∙대상여부 확인∙사후관리 등을 위한 업무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43516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100" baseline="0" dirty="0" err="1">
                          <a:effectLst/>
                          <a:latin typeface="+mn-ea"/>
                          <a:ea typeface="+mn-ea"/>
                        </a:rPr>
                        <a:t>시군구</a:t>
                      </a:r>
                      <a:r>
                        <a:rPr lang="en-US" altLang="ko-KR" sz="1200" b="1" kern="0" spc="-100" baseline="0" dirty="0"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1" kern="0" spc="-100" baseline="0" dirty="0">
                          <a:effectLst/>
                          <a:latin typeface="+mn-ea"/>
                          <a:ea typeface="+mn-ea"/>
                        </a:rPr>
                        <a:t>국민건강보험공단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endParaRPr lang="ko-KR" altLang="en-US" sz="1200" b="1" kern="0" spc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건강보험심사평가원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의료급여 </a:t>
                      </a:r>
                      <a:r>
                        <a:rPr lang="ko-KR" altLang="en-US" sz="1200" b="1" kern="0" spc="0" dirty="0" err="1">
                          <a:effectLst/>
                          <a:latin typeface="+mn-ea"/>
                          <a:ea typeface="+mn-ea"/>
                        </a:rPr>
                        <a:t>수급권자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 확인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급여비용의 심사∙지급∙사후관리 등 의료급여 업무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23535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법원∙수사기관 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형사소송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" dirty="0">
                          <a:effectLst/>
                          <a:latin typeface="+mn-ea"/>
                          <a:ea typeface="+mn-ea"/>
                        </a:rPr>
                        <a:t>관련법령에 따라 압수</a:t>
                      </a:r>
                      <a:r>
                        <a:rPr lang="en-US" altLang="ko-KR" sz="1200" b="1" kern="0" spc="-30" dirty="0"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1" kern="0" spc="-30" dirty="0">
                          <a:effectLst/>
                          <a:latin typeface="+mn-ea"/>
                          <a:ea typeface="+mn-ea"/>
                        </a:rPr>
                        <a:t>수색</a:t>
                      </a:r>
                      <a:r>
                        <a:rPr lang="en-US" altLang="ko-KR" sz="1200" b="1" kern="0" spc="-30" dirty="0"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1" kern="0" spc="-30" dirty="0">
                          <a:effectLst/>
                          <a:latin typeface="+mn-ea"/>
                          <a:ea typeface="+mn-ea"/>
                        </a:rPr>
                        <a:t>검증하는 경우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23535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법원 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민사소송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50" dirty="0">
                          <a:effectLst/>
                          <a:latin typeface="+mn-ea"/>
                          <a:ea typeface="+mn-ea"/>
                        </a:rPr>
                        <a:t>관련법령에 따라 법원이 제출을 명령한 경우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43516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근로복지공단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근로자를 진료한 산재보험 </a:t>
                      </a:r>
                      <a:r>
                        <a:rPr lang="ko-KR" altLang="en-US" sz="1200" b="1" kern="0" spc="0" dirty="0" smtClean="0">
                          <a:effectLst/>
                          <a:latin typeface="+mn-ea"/>
                          <a:ea typeface="+mn-ea"/>
                        </a:rPr>
                        <a:t>의료기관</a:t>
                      </a:r>
                      <a:r>
                        <a:rPr lang="en-US" altLang="ko-KR" sz="1200" b="1" kern="0" spc="0" dirty="0" smtClean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의사 포함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에 대하여 그 근로자의 진료에 관한 보고 또는 서류 등 제출을 요구하거나 조사하는 경우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43516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보험회사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자동차보험진료수가를 </a:t>
                      </a:r>
                      <a:r>
                        <a:rPr lang="ko-KR" altLang="en-US" sz="1200" b="1" kern="0" spc="0" dirty="0" err="1">
                          <a:effectLst/>
                          <a:latin typeface="+mn-ea"/>
                          <a:ea typeface="+mn-ea"/>
                        </a:rPr>
                        <a:t>청구받은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 보험회사 등이 그 </a:t>
                      </a:r>
                      <a:r>
                        <a:rPr lang="ko-KR" altLang="en-US" sz="1200" b="1" kern="0" spc="0" dirty="0" smtClean="0">
                          <a:effectLst/>
                          <a:latin typeface="+mn-ea"/>
                          <a:ea typeface="+mn-ea"/>
                        </a:rPr>
                        <a:t>의료기관에 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대하여 관계 진료기록의 열람을 청구한 경우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43516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지방병무청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지방병무청장이 징병검사 관련 질병 또는 </a:t>
                      </a:r>
                      <a:r>
                        <a:rPr lang="ko-KR" altLang="en-US" sz="1200" b="1" kern="0" spc="0" dirty="0" err="1">
                          <a:effectLst/>
                          <a:latin typeface="+mn-ea"/>
                          <a:ea typeface="+mn-ea"/>
                        </a:rPr>
                        <a:t>심시장애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 확인을 위하여 </a:t>
                      </a:r>
                      <a:r>
                        <a:rPr lang="ko-KR" altLang="en-US" sz="1200" b="1" kern="0" spc="0" dirty="0" smtClean="0">
                          <a:effectLst/>
                          <a:latin typeface="+mn-ea"/>
                          <a:ea typeface="+mn-ea"/>
                        </a:rPr>
                        <a:t>의료기관의 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장에게 징병검사대상자의 진료기록∙치료 관련 기록의 제출을 요구한 경우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43516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학교안전공제회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공제회가 공제급여의 지급 여부 결정을 위하여 「국민건강보험법」 제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42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조에 따른 요양기관에 대하여 진료기록의 열람 또는 자료의 제출을 요청하는 경우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23535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보훈병원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effectLst/>
                          <a:latin typeface="+mn-ea"/>
                          <a:ea typeface="+mn-ea"/>
                        </a:rPr>
                        <a:t>의료기관의 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장이 진료기록 및 임상소견서를 보훈병원장에게 보내는 경우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52780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" dirty="0" err="1">
                          <a:effectLst/>
                          <a:latin typeface="+mn-ea"/>
                          <a:ea typeface="+mn-ea"/>
                        </a:rPr>
                        <a:t>한국의료분쟁조정중재원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감정위원 또는 조사관이 의료사고가 발생한 </a:t>
                      </a:r>
                      <a:r>
                        <a:rPr lang="ko-KR" altLang="en-US" sz="1200" b="1" kern="0" spc="0" dirty="0" smtClean="0">
                          <a:effectLst/>
                          <a:latin typeface="+mn-ea"/>
                          <a:ea typeface="+mn-ea"/>
                        </a:rPr>
                        <a:t>보건의료기관에 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출입하여 관련 문서 또는 물건을 조사∙열람 또는 복사하는 경우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  <a:tr h="634972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국민연금공단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국민연금공단이 부양가족연금</a:t>
                      </a:r>
                      <a:r>
                        <a:rPr lang="en-US" altLang="ko-KR" sz="1200" b="1" kern="0" spc="0" dirty="0"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장애연금 및 유족연금 급여의 지급심사와 관련하여 가입자 또는 가입자였던 사람을 진료한 </a:t>
                      </a:r>
                      <a:r>
                        <a:rPr lang="ko-KR" altLang="en-US" sz="1200" b="1" kern="0" spc="0" dirty="0" smtClean="0">
                          <a:effectLst/>
                          <a:latin typeface="+mn-ea"/>
                          <a:ea typeface="+mn-ea"/>
                        </a:rPr>
                        <a:t>의료기관에 </a:t>
                      </a: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해당 진료에 관한 사항의 열람 또는 사본 교부를 요청하는 경우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8836" marR="58836" marT="16266" marB="16266" anchor="ctr"/>
                </a:tc>
              </a:tr>
            </a:tbl>
          </a:graphicData>
        </a:graphic>
      </p:graphicFrame>
      <p:sp>
        <p:nvSpPr>
          <p:cNvPr id="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69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79512" y="1196752"/>
            <a:ext cx="8363271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1813" indent="-531813">
              <a:lnSpc>
                <a:spcPct val="120000"/>
              </a:lnSpc>
            </a:pPr>
            <a:r>
              <a:rPr lang="en-US" altLang="ko-KR" b="1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▶ </a:t>
            </a:r>
            <a:r>
              <a:rPr kumimoji="0" lang="ko-KR" altLang="en-US" b="1" kern="0" dirty="0" smtClean="0">
                <a:latin typeface="+mn-ea"/>
              </a:rPr>
              <a:t>개인정보 열람 또는 사본의 교부 등 허용 사유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0885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8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161163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0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2295" name="Rectangle 5"/>
          <p:cNvSpPr txBox="1">
            <a:spLocks noChangeArrowheads="1"/>
          </p:cNvSpPr>
          <p:nvPr/>
        </p:nvSpPr>
        <p:spPr bwMode="auto">
          <a:xfrm>
            <a:off x="744537" y="1628800"/>
            <a:ext cx="807593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44962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7</a:t>
            </a:fld>
            <a:endParaRPr lang="ko-KR" alt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영상정보처리기기 규제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643759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689796"/>
            <a:ext cx="8593137" cy="254751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3284984"/>
            <a:ext cx="2255863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내용 개체 틀 28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1500197"/>
          </a:xfrm>
        </p:spPr>
        <p:txBody>
          <a:bodyPr>
            <a:noAutofit/>
          </a:bodyPr>
          <a:lstStyle/>
          <a:p>
            <a:r>
              <a:rPr lang="ko-KR" altLang="en-US" sz="2000" dirty="0" smtClean="0"/>
              <a:t>공공기관 설치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운영 폐쇄회로텔레비전</a:t>
            </a:r>
            <a:r>
              <a:rPr lang="en-US" altLang="ko-KR" sz="2000" dirty="0" smtClean="0"/>
              <a:t>(CCTV)</a:t>
            </a:r>
            <a:endParaRPr lang="ko-KR" altLang="en-US" sz="2000" dirty="0" smtClean="0"/>
          </a:p>
          <a:p>
            <a:pPr>
              <a:buNone/>
            </a:pPr>
            <a:r>
              <a:rPr lang="en-US" altLang="ko-KR" sz="2000" dirty="0" smtClean="0"/>
              <a:t>	- </a:t>
            </a:r>
            <a:r>
              <a:rPr lang="ko-KR" altLang="en-US" sz="2000" dirty="0" smtClean="0"/>
              <a:t>범죄예방 및 교통단속 등 공익을 위하여 필요한 경우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	- </a:t>
            </a:r>
            <a:r>
              <a:rPr lang="ko-KR" altLang="en-US" sz="2000" dirty="0" smtClean="0"/>
              <a:t>녹음기능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임의조작 금지</a:t>
            </a:r>
          </a:p>
        </p:txBody>
      </p:sp>
      <p:sp>
        <p:nvSpPr>
          <p:cNvPr id="30" name="내용 개체 틀 28"/>
          <p:cNvSpPr txBox="1">
            <a:spLocks/>
          </p:cNvSpPr>
          <p:nvPr/>
        </p:nvSpPr>
        <p:spPr>
          <a:xfrm>
            <a:off x="457200" y="3857628"/>
            <a:ext cx="8229600" cy="25003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900" dirty="0" smtClean="0">
                <a:latin typeface="+mn-ea"/>
              </a:rPr>
              <a:t>공공기관에서 민간기관까지 확대</a:t>
            </a:r>
            <a:endParaRPr lang="ko-KR" altLang="en-US" sz="19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1900" dirty="0" smtClean="0">
                <a:latin typeface="+mn-ea"/>
              </a:rPr>
              <a:t>	- </a:t>
            </a:r>
            <a:r>
              <a:rPr lang="ko-KR" altLang="en-US" sz="1900" dirty="0" smtClean="0">
                <a:latin typeface="+mn-ea"/>
              </a:rPr>
              <a:t>법령</a:t>
            </a:r>
            <a:r>
              <a:rPr lang="en-US" altLang="ko-KR" sz="1900" dirty="0" smtClean="0">
                <a:latin typeface="+mn-ea"/>
              </a:rPr>
              <a:t>, </a:t>
            </a:r>
            <a:r>
              <a:rPr lang="ko-KR" altLang="en-US" sz="1900" dirty="0" smtClean="0">
                <a:latin typeface="+mn-ea"/>
              </a:rPr>
              <a:t>범죄예방</a:t>
            </a:r>
            <a:r>
              <a:rPr lang="en-US" altLang="ko-KR" sz="1900" dirty="0" smtClean="0">
                <a:latin typeface="+mn-ea"/>
              </a:rPr>
              <a:t>·</a:t>
            </a:r>
            <a:r>
              <a:rPr lang="ko-KR" altLang="en-US" sz="1900" dirty="0" smtClean="0">
                <a:latin typeface="+mn-ea"/>
              </a:rPr>
              <a:t>수사</a:t>
            </a:r>
            <a:r>
              <a:rPr lang="en-US" altLang="ko-KR" sz="1900" dirty="0" smtClean="0">
                <a:latin typeface="+mn-ea"/>
              </a:rPr>
              <a:t>, </a:t>
            </a:r>
            <a:r>
              <a:rPr lang="ko-KR" altLang="en-US" sz="1900" dirty="0" smtClean="0">
                <a:latin typeface="+mn-ea"/>
              </a:rPr>
              <a:t>시설안전 및 화재예방</a:t>
            </a:r>
            <a:r>
              <a:rPr lang="en-US" altLang="ko-KR" sz="1900" dirty="0" smtClean="0">
                <a:latin typeface="+mn-ea"/>
              </a:rPr>
              <a:t>, </a:t>
            </a:r>
            <a:r>
              <a:rPr lang="ko-KR" altLang="en-US" sz="1900" dirty="0" smtClean="0">
                <a:latin typeface="+mn-ea"/>
              </a:rPr>
              <a:t>교통단속 등</a:t>
            </a:r>
            <a:endParaRPr lang="en-US" altLang="ko-KR" sz="19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1900" dirty="0" smtClean="0">
                <a:latin typeface="+mn-ea"/>
              </a:rPr>
              <a:t>   - </a:t>
            </a:r>
            <a:r>
              <a:rPr lang="ko-KR" altLang="en-US" sz="2000" dirty="0" smtClean="0"/>
              <a:t>녹음기능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임의조작 금지</a:t>
            </a:r>
            <a:endParaRPr lang="en-US" altLang="ko-KR" sz="20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endParaRPr lang="ko-KR" altLang="en-US" sz="19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1900" dirty="0" smtClean="0">
                <a:latin typeface="+mn-ea"/>
              </a:rPr>
              <a:t>규율대상 확대</a:t>
            </a:r>
            <a:endParaRPr lang="en-US" altLang="ko-KR" sz="19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1900" dirty="0" smtClean="0">
                <a:latin typeface="+mn-ea"/>
              </a:rPr>
              <a:t>   - </a:t>
            </a:r>
            <a:r>
              <a:rPr lang="ko-KR" altLang="en-US" sz="1900" dirty="0" smtClean="0">
                <a:latin typeface="+mn-ea"/>
              </a:rPr>
              <a:t>기존 ‘폐쇄회로텔레비전</a:t>
            </a:r>
            <a:r>
              <a:rPr lang="en-US" altLang="ko-KR" sz="1900" dirty="0" smtClean="0">
                <a:latin typeface="+mn-ea"/>
              </a:rPr>
              <a:t>(CCTV)’</a:t>
            </a:r>
            <a:r>
              <a:rPr lang="ko-KR" altLang="en-US" sz="1900" dirty="0" smtClean="0">
                <a:latin typeface="+mn-ea"/>
              </a:rPr>
              <a:t>에서 네트워크카메라 포함</a:t>
            </a:r>
          </a:p>
        </p:txBody>
      </p:sp>
    </p:spTree>
    <p:extLst>
      <p:ext uri="{BB962C8B-B14F-4D97-AF65-F5344CB8AC3E}">
        <p14:creationId xmlns:p14="http://schemas.microsoft.com/office/powerpoint/2010/main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+mj-ea"/>
              </a:rPr>
              <a:t>9. </a:t>
            </a:r>
            <a:r>
              <a:rPr kumimoji="1" lang="ko-KR" altLang="en-US" sz="3600" dirty="0" smtClean="0">
                <a:latin typeface="+mj-ea"/>
              </a:rPr>
              <a:t>정보주체의 권익보호</a:t>
            </a:r>
            <a:r>
              <a:rPr kumimoji="1" lang="en-US" altLang="ko-KR" sz="3600" dirty="0" smtClean="0">
                <a:latin typeface="+mj-ea"/>
              </a:rPr>
              <a:t>(4)</a:t>
            </a:r>
            <a:endParaRPr kumimoji="1" lang="ko-KR" altLang="en-US" sz="3600" dirty="0">
              <a:latin typeface="+mj-ea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340768"/>
            <a:ext cx="8348410" cy="4464496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11299" y="1484784"/>
            <a:ext cx="8175501" cy="416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defRPr/>
            </a:pPr>
            <a:r>
              <a:rPr lang="ko-KR" altLang="en-US" b="1" dirty="0" smtClean="0">
                <a:latin typeface="+mn-ea"/>
              </a:rPr>
              <a:t>▶ </a:t>
            </a:r>
            <a:r>
              <a:rPr lang="ko-KR" altLang="en-US" b="1" dirty="0" smtClean="0"/>
              <a:t>개인정보의 정정</a:t>
            </a:r>
            <a:r>
              <a:rPr lang="en-US" altLang="ko-KR" b="1" dirty="0" smtClean="0"/>
              <a:t>·</a:t>
            </a:r>
            <a:r>
              <a:rPr lang="ko-KR" altLang="en-US" b="1" dirty="0" smtClean="0"/>
              <a:t>삭제 요구</a:t>
            </a:r>
            <a:endParaRPr lang="en-US" altLang="ko-KR" b="1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의료법에 근거하여 수집되는 진료정보는 그 삭제를 요청할 수 없음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defRPr/>
            </a:pPr>
            <a:r>
              <a:rPr lang="en-US" altLang="ko-KR" dirty="0" smtClean="0"/>
              <a:t>   (</a:t>
            </a:r>
            <a:r>
              <a:rPr lang="ko-KR" altLang="en-US" dirty="0" smtClean="0"/>
              <a:t>진료기록부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조산기록부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간호기록부 등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의료법의 보존기간이 경과한 진료기록은 정정</a:t>
            </a:r>
            <a:r>
              <a:rPr lang="en-US" altLang="ko-KR" dirty="0" smtClean="0"/>
              <a:t> · </a:t>
            </a:r>
            <a:r>
              <a:rPr lang="ko-KR" altLang="en-US" dirty="0" smtClean="0"/>
              <a:t>삭제 요구 가능</a:t>
            </a:r>
            <a:endParaRPr lang="en-US" altLang="ko-KR" dirty="0" smtClean="0"/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/>
              <a:t>진료정보 이외 회원정보 등은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일 이내 조치 및 결과 통지</a:t>
            </a:r>
            <a:endParaRPr lang="en-US" altLang="ko-KR" dirty="0" smtClean="0"/>
          </a:p>
          <a:p>
            <a:pPr marL="742950" lvl="1" indent="-285750" algn="just">
              <a:defRPr/>
            </a:pPr>
            <a:endParaRPr lang="ko-KR" altLang="en-US" dirty="0" smtClean="0"/>
          </a:p>
          <a:p>
            <a:pPr>
              <a:defRPr/>
            </a:pPr>
            <a:r>
              <a:rPr lang="ko-KR" altLang="en-US" b="1" dirty="0" smtClean="0">
                <a:latin typeface="+mn-ea"/>
              </a:rPr>
              <a:t>▶ 개인정보 유출 시 통지</a:t>
            </a:r>
            <a:endParaRPr lang="en-US" altLang="ko-KR" b="1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+mn-ea"/>
              </a:rPr>
              <a:t>정보주체에게 </a:t>
            </a:r>
            <a:r>
              <a:rPr lang="ko-KR" altLang="en-US" dirty="0" err="1" smtClean="0">
                <a:latin typeface="+mn-ea"/>
              </a:rPr>
              <a:t>지체없이</a:t>
            </a:r>
            <a:r>
              <a:rPr lang="ko-KR" altLang="en-US" dirty="0" smtClean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(5</a:t>
            </a:r>
            <a:r>
              <a:rPr lang="ko-KR" altLang="en-US" dirty="0" err="1" smtClean="0">
                <a:latin typeface="+mn-ea"/>
              </a:rPr>
              <a:t>일이내</a:t>
            </a:r>
            <a:r>
              <a:rPr lang="en-US" altLang="ko-KR" dirty="0" smtClean="0">
                <a:latin typeface="+mn-ea"/>
              </a:rPr>
              <a:t>) </a:t>
            </a:r>
            <a:r>
              <a:rPr lang="ko-KR" altLang="en-US" dirty="0" smtClean="0">
                <a:latin typeface="+mn-ea"/>
              </a:rPr>
              <a:t>유출항목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 유출시점 및 경위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 유출에 따른 피해최소화 정보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 개인정보처리자의 대응조치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 피해신고부서 및 연락처 등 고지</a:t>
            </a:r>
            <a:endParaRPr lang="en-US" altLang="ko-KR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en-US" altLang="ko-KR" dirty="0" smtClean="0">
                <a:latin typeface="+mn-ea"/>
              </a:rPr>
              <a:t>1</a:t>
            </a:r>
            <a:r>
              <a:rPr lang="ko-KR" altLang="en-US" dirty="0" err="1" smtClean="0">
                <a:latin typeface="+mn-ea"/>
              </a:rPr>
              <a:t>만명</a:t>
            </a:r>
            <a:r>
              <a:rPr lang="ko-KR" altLang="en-US" dirty="0" smtClean="0">
                <a:latin typeface="+mn-ea"/>
              </a:rPr>
              <a:t> 이상 </a:t>
            </a:r>
            <a:r>
              <a:rPr lang="ko-KR" altLang="en-US" dirty="0" err="1" smtClean="0">
                <a:latin typeface="+mn-ea"/>
              </a:rPr>
              <a:t>개인정보유출시</a:t>
            </a:r>
            <a:r>
              <a:rPr lang="ko-KR" altLang="en-US" dirty="0" smtClean="0">
                <a:latin typeface="+mn-ea"/>
              </a:rPr>
              <a:t> </a:t>
            </a:r>
            <a:r>
              <a:rPr lang="ko-KR" altLang="en-US" dirty="0" err="1" smtClean="0">
                <a:latin typeface="+mn-ea"/>
              </a:rPr>
              <a:t>행정안전부나</a:t>
            </a:r>
            <a:r>
              <a:rPr lang="ko-KR" altLang="en-US" dirty="0" smtClean="0">
                <a:latin typeface="+mn-ea"/>
              </a:rPr>
              <a:t> </a:t>
            </a:r>
            <a:r>
              <a:rPr lang="ko-KR" altLang="en-US" dirty="0" err="1" smtClean="0">
                <a:latin typeface="+mn-ea"/>
              </a:rPr>
              <a:t>한국정보화진흥원</a:t>
            </a:r>
            <a:r>
              <a:rPr lang="en-US" altLang="ko-KR" dirty="0" smtClean="0">
                <a:latin typeface="+mn-ea"/>
              </a:rPr>
              <a:t>(NIA), </a:t>
            </a:r>
            <a:r>
              <a:rPr lang="ko-KR" altLang="en-US" dirty="0" smtClean="0">
                <a:latin typeface="+mn-ea"/>
              </a:rPr>
              <a:t>한국인터넷진흥원</a:t>
            </a:r>
            <a:r>
              <a:rPr lang="en-US" altLang="ko-KR" dirty="0" smtClean="0">
                <a:latin typeface="+mn-ea"/>
              </a:rPr>
              <a:t>(KISA)</a:t>
            </a:r>
            <a:r>
              <a:rPr lang="ko-KR" altLang="en-US" dirty="0" smtClean="0">
                <a:latin typeface="+mn-ea"/>
              </a:rPr>
              <a:t>에 신고</a:t>
            </a:r>
            <a:endParaRPr lang="ko-KR" altLang="en-US" sz="1600" dirty="0" smtClean="0">
              <a:latin typeface="+mn-ea"/>
            </a:endParaRPr>
          </a:p>
        </p:txBody>
      </p:sp>
      <p:sp>
        <p:nvSpPr>
          <p:cNvPr id="8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70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60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/>
              <a:t> </a:t>
            </a:r>
            <a:r>
              <a:rPr kumimoji="1" lang="ko-KR" altLang="en-US" sz="3600" dirty="0" smtClean="0"/>
              <a:t>환자의 개인정보 처리기준</a:t>
            </a:r>
            <a:endParaRPr kumimoji="1" lang="ko-KR" altLang="en-US" sz="3600" dirty="0"/>
          </a:p>
        </p:txBody>
      </p: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356414" y="6160219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71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461"/>
          <p:cNvSpPr>
            <a:spLocks noChangeArrowheads="1"/>
          </p:cNvSpPr>
          <p:nvPr/>
        </p:nvSpPr>
        <p:spPr bwMode="auto">
          <a:xfrm>
            <a:off x="107504" y="1124744"/>
            <a:ext cx="828092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정보주체가 병원 진료기록 삭제를 요청하는 경우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어떻게 처리하나요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9725" y="1571612"/>
            <a:ext cx="8044723" cy="1200329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병원을 더 이상 이용할 계획이 없는 환자가 병원에 자신의 개인정보를 삭제해 달라고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요청하는 경우에도 병원은 의료법에 따라 진료기록을 </a:t>
            </a:r>
            <a:r>
              <a:rPr lang="en-US" altLang="ko-KR" sz="1600" dirty="0" smtClean="0"/>
              <a:t>10</a:t>
            </a:r>
            <a:r>
              <a:rPr lang="ko-KR" altLang="en-US" sz="1600" dirty="0" smtClean="0"/>
              <a:t>년간 보존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10</a:t>
            </a:r>
            <a:r>
              <a:rPr lang="ko-KR" altLang="en-US" sz="1600" dirty="0" smtClean="0"/>
              <a:t>년간은 진료기록부에 기재된 개인정보를 환자의 요청에 따라 삭제할 수 없음</a:t>
            </a:r>
            <a:endParaRPr lang="en-US" altLang="ko-KR" sz="1600" dirty="0" smtClean="0"/>
          </a:p>
        </p:txBody>
      </p:sp>
      <p:sp>
        <p:nvSpPr>
          <p:cNvPr id="16" name="Rectangle 461"/>
          <p:cNvSpPr>
            <a:spLocks noChangeArrowheads="1"/>
          </p:cNvSpPr>
          <p:nvPr/>
        </p:nvSpPr>
        <p:spPr bwMode="auto">
          <a:xfrm>
            <a:off x="107504" y="3284984"/>
            <a:ext cx="8822214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b="1" kern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FAQ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 의료법에서 명시한 보존기간에 대해 적절한 절차를 거쳐 보존기간을 연장한 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defRPr/>
            </a:pP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경우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정보주체가 삭제 요청을 하는 경우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어떻게 처리하나요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?</a:t>
            </a:r>
            <a:endParaRPr kumimoji="0" lang="en-US" altLang="ko-KR" b="1" kern="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4002480"/>
            <a:ext cx="8044723" cy="1569660"/>
          </a:xfrm>
          <a:prstGeom prst="rect">
            <a:avLst/>
          </a:prstGeom>
          <a:solidFill>
            <a:srgbClr val="BFCBF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600" dirty="0" smtClean="0"/>
              <a:t> 의료법 시행규칙 제</a:t>
            </a:r>
            <a:r>
              <a:rPr lang="en-US" altLang="ko-KR" sz="1600" dirty="0" smtClean="0"/>
              <a:t>15</a:t>
            </a:r>
            <a:r>
              <a:rPr lang="ko-KR" altLang="en-US" sz="1600" dirty="0" smtClean="0"/>
              <a:t>조에서 정한 기간이 지난 진료정보를 연장하여 보관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정보주체가 의료기관에게 그 개인정보의 삭제 요청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개인정보보호법 제</a:t>
            </a:r>
            <a:r>
              <a:rPr lang="en-US" altLang="ko-KR" sz="1600" dirty="0" smtClean="0"/>
              <a:t>36</a:t>
            </a:r>
            <a:r>
              <a:rPr lang="ko-KR" altLang="en-US" sz="1600" dirty="0" smtClean="0"/>
              <a:t>조에 따라 필요한 조치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삭제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를 취하고</a:t>
            </a:r>
            <a:endParaRPr lang="en-US" altLang="ko-KR" sz="16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그 결과를 정보주체에게 통보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 bwMode="auto">
          <a:xfrm>
            <a:off x="293078" y="1188888"/>
            <a:ext cx="8623157" cy="1087984"/>
          </a:xfrm>
          <a:prstGeom prst="roundRect">
            <a:avLst>
              <a:gd name="adj" fmla="val 2979"/>
            </a:avLst>
          </a:prstGeom>
          <a:gradFill flip="none" rotWithShape="1">
            <a:gsLst>
              <a:gs pos="2000">
                <a:sysClr val="window" lastClr="FFFFFF">
                  <a:lumMod val="75000"/>
                  <a:alpha val="45000"/>
                </a:sysClr>
              </a:gs>
              <a:gs pos="1000">
                <a:sysClr val="window" lastClr="FFFFFF"/>
              </a:gs>
            </a:gsLst>
            <a:lin ang="0" scaled="1"/>
            <a:tileRect/>
          </a:gradFill>
          <a:ln w="19050" cap="flat" cmpd="sng" algn="ctr">
            <a:solidFill>
              <a:sysClr val="window" lastClr="FFFFFF">
                <a:lumMod val="65000"/>
              </a:sysClr>
            </a:solidFill>
            <a:prstDash val="solid"/>
          </a:ln>
          <a:effectLst/>
          <a:scene3d>
            <a:camera prst="perspectiveAbove" fov="0">
              <a:rot lat="0" lon="0" rev="0"/>
            </a:camera>
            <a:lightRig rig="balanced" dir="t"/>
          </a:scene3d>
          <a:sp3d prstMaterial="dkEdge"/>
        </p:spPr>
        <p:txBody>
          <a:bodyPr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000" kern="0">
              <a:solidFill>
                <a:sysClr val="window" lastClr="FFFFFF"/>
              </a:solidFill>
              <a:latin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8858" y="1253345"/>
            <a:ext cx="8531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dirty="0">
                <a:latin typeface="+mn-ea"/>
              </a:rPr>
              <a:t> </a:t>
            </a:r>
            <a:r>
              <a:rPr kumimoji="0" lang="ko-KR" altLang="en-US" sz="2000" kern="0" dirty="0">
                <a:solidFill>
                  <a:srgbClr val="000000"/>
                </a:solidFill>
                <a:latin typeface="+mn-ea"/>
              </a:rPr>
              <a:t>▶ </a:t>
            </a:r>
            <a:r>
              <a:rPr kumimoji="0" lang="ko-KR" altLang="en-US" sz="2000" kern="0" dirty="0" smtClean="0">
                <a:solidFill>
                  <a:srgbClr val="000000"/>
                </a:solidFill>
                <a:latin typeface="+mn-ea"/>
              </a:rPr>
              <a:t>개인정보보호법은 개인정보 처리에 관한 사항을 규정한 일반법이나</a:t>
            </a:r>
            <a:r>
              <a:rPr kumimoji="0" lang="en-US" altLang="ko-KR" sz="2000" kern="0" dirty="0" smtClean="0">
                <a:solidFill>
                  <a:srgbClr val="000000"/>
                </a:solidFill>
                <a:latin typeface="+mn-ea"/>
              </a:rPr>
              <a:t>,</a:t>
            </a:r>
          </a:p>
          <a:p>
            <a:pPr marL="450850" indent="-45085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dirty="0" smtClean="0">
                <a:latin typeface="+mn-ea"/>
              </a:rPr>
              <a:t> </a:t>
            </a:r>
            <a:r>
              <a:rPr kumimoji="0" lang="ko-KR" altLang="en-US" sz="2000" kern="0" dirty="0">
                <a:solidFill>
                  <a:srgbClr val="000000"/>
                </a:solidFill>
                <a:latin typeface="+mn-ea"/>
              </a:rPr>
              <a:t>▶ </a:t>
            </a:r>
            <a:r>
              <a:rPr kumimoji="0" lang="ko-KR" altLang="en-US" sz="2000" kern="0" dirty="0" smtClean="0">
                <a:solidFill>
                  <a:srgbClr val="000000"/>
                </a:solidFill>
                <a:latin typeface="+mn-ea"/>
              </a:rPr>
              <a:t>의료분야를 </a:t>
            </a:r>
            <a:r>
              <a:rPr kumimoji="0" lang="ko-KR" altLang="en-US" sz="2000" kern="0" dirty="0" err="1" smtClean="0">
                <a:solidFill>
                  <a:srgbClr val="000000"/>
                </a:solidFill>
                <a:latin typeface="+mn-ea"/>
              </a:rPr>
              <a:t>규율하는</a:t>
            </a:r>
            <a:r>
              <a:rPr kumimoji="0" lang="ko-KR" altLang="en-US" sz="2000" kern="0" dirty="0" smtClean="0">
                <a:solidFill>
                  <a:srgbClr val="000000"/>
                </a:solidFill>
                <a:latin typeface="+mn-ea"/>
              </a:rPr>
              <a:t> 법령 등에 환자나 의료기관 등의 개인정보 처리와 관련된 특별한 규정이 있으면 해당법령이 우선 적용</a:t>
            </a:r>
            <a:endParaRPr kumimoji="0" lang="en-US" altLang="ko-KR" sz="2000" kern="0" dirty="0" smtClean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816226"/>
              </p:ext>
            </p:extLst>
          </p:nvPr>
        </p:nvGraphicFramePr>
        <p:xfrm>
          <a:off x="290977" y="2500306"/>
          <a:ext cx="8562045" cy="3683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634"/>
                <a:gridCol w="4686335"/>
                <a:gridCol w="2598076"/>
              </a:tblGrid>
              <a:tr h="5456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</a:rPr>
                        <a:t>구 분</a:t>
                      </a:r>
                      <a:endParaRPr lang="ko-KR" altLang="en-US" sz="12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 smtClean="0">
                          <a:effectLst/>
                        </a:rPr>
                        <a:t>조치사항</a:t>
                      </a:r>
                      <a:endParaRPr lang="ko-KR" altLang="en-US" sz="12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 smtClean="0">
                          <a:effectLst/>
                        </a:rPr>
                        <a:t>적용법령</a:t>
                      </a:r>
                      <a:endParaRPr lang="ko-KR" altLang="en-US" sz="12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109399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effectLst/>
                        </a:rPr>
                        <a:t>일반원칙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-18669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effectLst/>
                        </a:rPr>
                        <a:t>O </a:t>
                      </a:r>
                      <a:r>
                        <a:rPr lang="ko-KR" altLang="en-US" sz="1600" b="0" kern="0" spc="0" dirty="0" smtClean="0">
                          <a:effectLst/>
                        </a:rPr>
                        <a:t>의료법</a:t>
                      </a:r>
                      <a:r>
                        <a:rPr lang="en-US" altLang="ko-KR" sz="1600" b="0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0" kern="0" spc="0" dirty="0" smtClean="0">
                          <a:effectLst/>
                        </a:rPr>
                        <a:t>국민건강보험법 등에 </a:t>
                      </a:r>
                      <a:r>
                        <a:rPr lang="ko-KR" altLang="en-US" sz="1600" b="0" kern="0" spc="-60" dirty="0" smtClean="0">
                          <a:effectLst/>
                        </a:rPr>
                        <a:t>규정이 </a:t>
                      </a:r>
                      <a:r>
                        <a:rPr lang="ko-KR" altLang="en-US" sz="1600" b="0" kern="0" spc="-60" dirty="0">
                          <a:effectLst/>
                        </a:rPr>
                        <a:t>있는 </a:t>
                      </a:r>
                      <a:r>
                        <a:rPr lang="ko-KR" altLang="en-US" sz="1600" b="0" kern="0" spc="-60" dirty="0" smtClean="0">
                          <a:effectLst/>
                        </a:rPr>
                        <a:t>경우</a:t>
                      </a:r>
                      <a:endParaRPr lang="en-US" altLang="ko-KR" sz="1600" b="0" kern="0" spc="-60" dirty="0" smtClean="0">
                        <a:effectLst/>
                      </a:endParaRPr>
                    </a:p>
                    <a:p>
                      <a:pPr marL="0" marR="0" indent="-18669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-60" dirty="0" smtClean="0">
                          <a:effectLst/>
                        </a:rPr>
                        <a:t>   </a:t>
                      </a:r>
                      <a:r>
                        <a:rPr lang="ko-KR" altLang="en-US" sz="1600" b="0" kern="0" spc="-60" dirty="0" smtClean="0">
                          <a:effectLst/>
                        </a:rPr>
                        <a:t> 해당 법령을</a:t>
                      </a:r>
                      <a:r>
                        <a:rPr lang="ko-KR" altLang="en-US" sz="1600" b="0" kern="0" spc="0" dirty="0" smtClean="0">
                          <a:effectLst/>
                        </a:rPr>
                        <a:t> </a:t>
                      </a:r>
                      <a:r>
                        <a:rPr lang="ko-KR" altLang="en-US" sz="1600" b="0" kern="0" spc="0" dirty="0">
                          <a:effectLst/>
                        </a:rPr>
                        <a:t>우선 적용</a:t>
                      </a:r>
                    </a:p>
                    <a:p>
                      <a:pPr marL="0" marR="0" indent="-7620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effectLst/>
                        </a:rPr>
                        <a:t>- </a:t>
                      </a:r>
                      <a:r>
                        <a:rPr lang="ko-KR" altLang="en-US" sz="1600" b="0" kern="0" spc="-120" dirty="0">
                          <a:effectLst/>
                        </a:rPr>
                        <a:t>규정이 없는 경우 개인정보보호법 적용</a:t>
                      </a:r>
                      <a:endParaRPr lang="ko-KR" alt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-7620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effectLst/>
                        </a:rPr>
                        <a:t>O </a:t>
                      </a:r>
                      <a:r>
                        <a:rPr lang="ko-KR" altLang="en-US" sz="1600" b="0" kern="0" spc="0" dirty="0">
                          <a:effectLst/>
                        </a:rPr>
                        <a:t>개인정보보호법을 적용</a:t>
                      </a:r>
                      <a:endParaRPr lang="ko-KR" alt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88197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effectLst/>
                        </a:rPr>
                        <a:t>수집</a:t>
                      </a:r>
                      <a:r>
                        <a:rPr lang="en-US" altLang="ko-KR" sz="1600" b="1" kern="0" spc="0" dirty="0">
                          <a:effectLst/>
                        </a:rPr>
                        <a:t>·</a:t>
                      </a:r>
                      <a:r>
                        <a:rPr lang="ko-KR" altLang="en-US" sz="1600" b="1" kern="0" spc="0" dirty="0">
                          <a:effectLst/>
                        </a:rPr>
                        <a:t>이용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0" kern="0" spc="0" dirty="0">
                          <a:effectLst/>
                        </a:rPr>
                        <a:t>O </a:t>
                      </a:r>
                      <a:r>
                        <a:rPr lang="ko-KR" altLang="en-US" sz="1600" b="0" kern="0" spc="0" dirty="0" smtClean="0">
                          <a:effectLst/>
                        </a:rPr>
                        <a:t>진료기록부</a:t>
                      </a:r>
                      <a:r>
                        <a:rPr lang="en-US" altLang="ko-KR" sz="1600" b="0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0" kern="0" spc="0" dirty="0" smtClean="0">
                          <a:effectLst/>
                        </a:rPr>
                        <a:t>조산기록부</a:t>
                      </a:r>
                      <a:r>
                        <a:rPr lang="en-US" altLang="ko-KR" sz="1600" b="0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0" kern="0" spc="0" dirty="0" smtClean="0">
                          <a:effectLst/>
                        </a:rPr>
                        <a:t>간호기록부</a:t>
                      </a:r>
                      <a:r>
                        <a:rPr lang="en-US" altLang="ko-KR" sz="1600" b="0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0" kern="0" spc="0" dirty="0" smtClean="0">
                          <a:effectLst/>
                        </a:rPr>
                        <a:t>환자명부</a:t>
                      </a:r>
                      <a:r>
                        <a:rPr lang="en-US" altLang="ko-KR" sz="1600" b="0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0" kern="1200" dirty="0" smtClean="0"/>
                        <a:t>처방전</a:t>
                      </a:r>
                      <a:r>
                        <a:rPr lang="en-US" altLang="ko-KR" sz="1600" b="0" kern="1200" dirty="0" smtClean="0"/>
                        <a:t>, </a:t>
                      </a:r>
                      <a:r>
                        <a:rPr lang="ko-KR" altLang="en-US" sz="1600" b="0" kern="1200" dirty="0" smtClean="0"/>
                        <a:t>검사소견서 등은 동의 없이 수집</a:t>
                      </a:r>
                      <a:r>
                        <a:rPr lang="en-US" altLang="ko-KR" sz="1600" b="0" kern="1200" dirty="0" smtClean="0"/>
                        <a:t>·</a:t>
                      </a:r>
                      <a:r>
                        <a:rPr lang="ko-KR" altLang="en-US" sz="1600" b="0" kern="1200" dirty="0" smtClean="0"/>
                        <a:t>이용</a:t>
                      </a:r>
                    </a:p>
                    <a:p>
                      <a:r>
                        <a:rPr lang="en-US" altLang="ko-KR" sz="1600" b="0" kern="1200" dirty="0" smtClean="0"/>
                        <a:t>- </a:t>
                      </a:r>
                      <a:r>
                        <a:rPr lang="ko-KR" altLang="en-US" sz="1600" b="0" kern="1200" dirty="0" smtClean="0"/>
                        <a:t>홈페이지 회원정보는 반드시 동의 필요</a:t>
                      </a:r>
                      <a:endParaRPr lang="ko-KR" alt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0" kern="0" spc="0" dirty="0">
                          <a:effectLst/>
                        </a:rPr>
                        <a:t>O </a:t>
                      </a:r>
                      <a:r>
                        <a:rPr lang="ko-KR" altLang="en-US" sz="1600" b="0" kern="0" spc="0" dirty="0" smtClean="0">
                          <a:effectLst/>
                        </a:rPr>
                        <a:t>의료법 제</a:t>
                      </a:r>
                      <a:r>
                        <a:rPr lang="en-US" altLang="ko-KR" sz="1600" b="0" kern="0" spc="0" dirty="0" smtClean="0">
                          <a:effectLst/>
                        </a:rPr>
                        <a:t>22</a:t>
                      </a:r>
                      <a:r>
                        <a:rPr lang="ko-KR" altLang="en-US" sz="1600" b="0" kern="0" spc="0" dirty="0" smtClean="0">
                          <a:effectLst/>
                        </a:rPr>
                        <a:t>조</a:t>
                      </a:r>
                      <a:endParaRPr lang="ko-KR" altLang="en-US" sz="1600" b="0" kern="1200" dirty="0" smtClean="0"/>
                    </a:p>
                    <a:p>
                      <a:r>
                        <a:rPr lang="en-US" altLang="ko-KR" sz="1600" b="0" kern="1200" dirty="0" smtClean="0"/>
                        <a:t>- </a:t>
                      </a:r>
                      <a:r>
                        <a:rPr lang="ko-KR" altLang="en-US" sz="1600" b="0" kern="1200" dirty="0" smtClean="0"/>
                        <a:t>의료법시행규칙 제</a:t>
                      </a:r>
                      <a:r>
                        <a:rPr lang="en-US" altLang="ko-KR" sz="1600" b="0" kern="1200" dirty="0" smtClean="0"/>
                        <a:t>15</a:t>
                      </a:r>
                      <a:r>
                        <a:rPr lang="ko-KR" altLang="en-US" sz="1600" b="0" kern="1200" dirty="0" smtClean="0"/>
                        <a:t>조</a:t>
                      </a:r>
                      <a:endParaRPr lang="ko-KR" altLang="en-US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1622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 smtClean="0">
                          <a:effectLst/>
                        </a:rPr>
                        <a:t>관리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0" kern="1200" dirty="0" smtClean="0"/>
                        <a:t>O </a:t>
                      </a:r>
                      <a:r>
                        <a:rPr lang="ko-KR" altLang="en-US" sz="1600" b="0" kern="1200" dirty="0" err="1" smtClean="0"/>
                        <a:t>위탁시</a:t>
                      </a:r>
                      <a:r>
                        <a:rPr lang="ko-KR" altLang="en-US" sz="1600" b="0" kern="1200" dirty="0" smtClean="0"/>
                        <a:t> 문서로 하고 위탁사실 공개</a:t>
                      </a:r>
                    </a:p>
                    <a:p>
                      <a:r>
                        <a:rPr lang="en-US" altLang="ko-KR" sz="1600" b="0" kern="1200" dirty="0" smtClean="0"/>
                        <a:t>O </a:t>
                      </a:r>
                      <a:r>
                        <a:rPr lang="ko-KR" altLang="en-US" sz="1600" b="0" kern="1200" dirty="0" smtClean="0"/>
                        <a:t>안전한 관리를 위한 보호조치 이행</a:t>
                      </a:r>
                    </a:p>
                    <a:p>
                      <a:r>
                        <a:rPr lang="en-US" altLang="ko-KR" sz="1600" b="0" kern="1200" dirty="0" smtClean="0"/>
                        <a:t>- </a:t>
                      </a:r>
                      <a:r>
                        <a:rPr lang="ko-KR" altLang="en-US" sz="1600" b="0" kern="1200" dirty="0" smtClean="0"/>
                        <a:t>비밀번호설정</a:t>
                      </a:r>
                      <a:r>
                        <a:rPr lang="en-US" altLang="ko-KR" sz="1600" b="0" kern="1200" dirty="0" smtClean="0"/>
                        <a:t>, </a:t>
                      </a:r>
                      <a:r>
                        <a:rPr lang="ko-KR" altLang="en-US" sz="1600" b="0" kern="1200" dirty="0" smtClean="0"/>
                        <a:t>백신 설치</a:t>
                      </a:r>
                      <a:r>
                        <a:rPr lang="en-US" altLang="ko-KR" sz="1600" b="0" kern="1200" dirty="0" smtClean="0"/>
                        <a:t>, </a:t>
                      </a:r>
                      <a:r>
                        <a:rPr lang="ko-KR" altLang="en-US" sz="1600" b="0" kern="1200" dirty="0" smtClean="0"/>
                        <a:t>암호화 등</a:t>
                      </a:r>
                    </a:p>
                    <a:p>
                      <a:r>
                        <a:rPr lang="en-US" altLang="ko-KR" sz="1600" b="0" kern="1200" dirty="0" smtClean="0"/>
                        <a:t>O </a:t>
                      </a:r>
                      <a:r>
                        <a:rPr lang="ko-KR" altLang="en-US" sz="1600" b="0" kern="1200" dirty="0" smtClean="0"/>
                        <a:t>개인정보 처리방침 수립</a:t>
                      </a:r>
                      <a:r>
                        <a:rPr lang="en-US" altLang="ko-KR" sz="1600" b="0" kern="1200" dirty="0" smtClean="0"/>
                        <a:t>·</a:t>
                      </a:r>
                      <a:r>
                        <a:rPr lang="ko-KR" altLang="en-US" sz="1600" b="0" kern="1200" dirty="0" smtClean="0"/>
                        <a:t>공개</a:t>
                      </a:r>
                      <a:endParaRPr lang="ko-KR" alt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0" kern="1200" dirty="0" smtClean="0"/>
                        <a:t>O </a:t>
                      </a:r>
                      <a:r>
                        <a:rPr lang="ko-KR" altLang="en-US" sz="1600" b="0" kern="1200" dirty="0" smtClean="0"/>
                        <a:t>개인정보보호법 제</a:t>
                      </a:r>
                      <a:r>
                        <a:rPr lang="en-US" altLang="ko-KR" sz="1600" b="0" kern="1200" dirty="0" smtClean="0"/>
                        <a:t>26</a:t>
                      </a:r>
                      <a:r>
                        <a:rPr lang="ko-KR" altLang="en-US" sz="1600" b="0" kern="1200" dirty="0" smtClean="0"/>
                        <a:t>조</a:t>
                      </a:r>
                      <a:r>
                        <a:rPr lang="en-US" altLang="ko-KR" sz="1600" b="0" kern="1200" dirty="0" smtClean="0"/>
                        <a:t>, </a:t>
                      </a:r>
                      <a:endParaRPr lang="ko-KR" altLang="en-US" sz="1600" b="0" kern="1200" dirty="0" smtClean="0"/>
                    </a:p>
                    <a:p>
                      <a:r>
                        <a:rPr lang="ko-KR" altLang="en-US" sz="1600" b="0" kern="1200" dirty="0" smtClean="0"/>
                        <a:t>제</a:t>
                      </a:r>
                      <a:r>
                        <a:rPr lang="en-US" altLang="ko-KR" sz="1600" b="0" kern="1200" dirty="0" smtClean="0"/>
                        <a:t>29</a:t>
                      </a:r>
                      <a:r>
                        <a:rPr lang="ko-KR" altLang="en-US" sz="1600" b="0" kern="1200" dirty="0" smtClean="0"/>
                        <a:t>조</a:t>
                      </a:r>
                      <a:r>
                        <a:rPr lang="en-US" altLang="ko-KR" sz="1600" b="0" kern="1200" dirty="0" smtClean="0"/>
                        <a:t>, </a:t>
                      </a:r>
                      <a:r>
                        <a:rPr lang="ko-KR" altLang="en-US" sz="1600" b="0" kern="1200" dirty="0" smtClean="0"/>
                        <a:t>제</a:t>
                      </a:r>
                      <a:r>
                        <a:rPr lang="en-US" altLang="ko-KR" sz="1600" b="0" kern="1200" dirty="0" smtClean="0"/>
                        <a:t>30</a:t>
                      </a:r>
                      <a:r>
                        <a:rPr lang="ko-KR" altLang="en-US" sz="1600" b="0" kern="1200" dirty="0" smtClean="0"/>
                        <a:t>조</a:t>
                      </a:r>
                      <a:endParaRPr lang="ko-KR" alt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sp>
        <p:nvSpPr>
          <p:cNvPr id="8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72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제목 15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3600" dirty="0" smtClean="0">
                <a:latin typeface="+mj-ea"/>
              </a:rPr>
              <a:t>10.</a:t>
            </a:r>
            <a:r>
              <a:rPr lang="ko-KR" altLang="en-US" sz="3600" dirty="0" smtClean="0">
                <a:latin typeface="+mj-ea"/>
              </a:rPr>
              <a:t>개인정보 보호 법령의 적용</a:t>
            </a:r>
            <a:r>
              <a:rPr lang="en-US" altLang="ko-KR" sz="3600" dirty="0" smtClean="0">
                <a:latin typeface="+mj-ea"/>
              </a:rPr>
              <a:t>(1)</a:t>
            </a:r>
            <a:endParaRPr lang="ko-KR" altLang="en-US" sz="36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859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816226"/>
              </p:ext>
            </p:extLst>
          </p:nvPr>
        </p:nvGraphicFramePr>
        <p:xfrm>
          <a:off x="290977" y="1357298"/>
          <a:ext cx="8562045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634"/>
                <a:gridCol w="4686335"/>
                <a:gridCol w="2598076"/>
              </a:tblGrid>
              <a:tr h="6138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</a:rPr>
                        <a:t>구 분</a:t>
                      </a:r>
                      <a:endParaRPr lang="ko-KR" altLang="en-US" sz="12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 smtClean="0">
                          <a:effectLst/>
                        </a:rPr>
                        <a:t>조치사항</a:t>
                      </a:r>
                      <a:endParaRPr lang="ko-KR" altLang="en-US" sz="12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 smtClean="0">
                          <a:effectLst/>
                        </a:rPr>
                        <a:t>적용법령</a:t>
                      </a:r>
                      <a:endParaRPr lang="ko-KR" altLang="en-US" sz="12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992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제</a:t>
                      </a:r>
                      <a:r>
                        <a:rPr lang="en-US" altLang="ko-KR" sz="1800" b="1" kern="0" spc="0" dirty="0" smtClean="0">
                          <a:effectLst/>
                        </a:rPr>
                        <a:t>3</a:t>
                      </a:r>
                      <a:r>
                        <a:rPr lang="ko-KR" altLang="en-US" sz="1800" b="1" kern="0" spc="0" dirty="0" smtClean="0">
                          <a:effectLst/>
                        </a:rPr>
                        <a:t>자 제공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개인정보보호법에서 지정하는 경우*외에는 </a:t>
                      </a:r>
                      <a:endParaRPr lang="en-US" altLang="ko-KR" sz="1600" kern="1200" dirty="0" smtClean="0"/>
                    </a:p>
                    <a:p>
                      <a:r>
                        <a:rPr lang="en-US" altLang="ko-KR" sz="1600" kern="1200" dirty="0" smtClean="0"/>
                        <a:t>  </a:t>
                      </a:r>
                      <a:r>
                        <a:rPr lang="ko-KR" altLang="en-US" sz="1600" kern="1200" dirty="0" smtClean="0"/>
                        <a:t>제공이나 열람할 수 없음</a:t>
                      </a:r>
                    </a:p>
                    <a:p>
                      <a:r>
                        <a:rPr lang="ko-KR" altLang="en-US" sz="1600" kern="1200" dirty="0" smtClean="0"/>
                        <a:t>* 동의</a:t>
                      </a:r>
                      <a:r>
                        <a:rPr lang="en-US" altLang="ko-KR" sz="1600" kern="1200" dirty="0" smtClean="0"/>
                        <a:t>, </a:t>
                      </a:r>
                      <a:r>
                        <a:rPr lang="ko-KR" altLang="en-US" sz="1600" kern="1200" dirty="0" smtClean="0"/>
                        <a:t>법률근거</a:t>
                      </a:r>
                      <a:r>
                        <a:rPr lang="en-US" altLang="ko-KR" sz="1600" kern="1200" dirty="0" smtClean="0"/>
                        <a:t>, </a:t>
                      </a:r>
                      <a:r>
                        <a:rPr lang="ko-KR" altLang="en-US" sz="1600" kern="1200" dirty="0" smtClean="0"/>
                        <a:t>급박한 생명</a:t>
                      </a:r>
                      <a:r>
                        <a:rPr lang="en-US" altLang="ko-KR" sz="1600" kern="1200" dirty="0" smtClean="0"/>
                        <a:t>·</a:t>
                      </a:r>
                      <a:r>
                        <a:rPr lang="ko-KR" altLang="en-US" sz="1600" kern="1200" dirty="0" smtClean="0"/>
                        <a:t>신체의 이익 등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개인정보보호법 제</a:t>
                      </a:r>
                      <a:r>
                        <a:rPr lang="en-US" altLang="ko-KR" sz="1600" kern="1200" dirty="0" smtClean="0"/>
                        <a:t>18</a:t>
                      </a:r>
                      <a:r>
                        <a:rPr lang="ko-KR" altLang="en-US" sz="1600" kern="1200" dirty="0" smtClean="0"/>
                        <a:t>조</a:t>
                      </a:r>
                    </a:p>
                    <a:p>
                      <a:r>
                        <a:rPr lang="en-US" altLang="ko-KR" sz="1600" kern="1200" dirty="0" smtClean="0"/>
                        <a:t>- </a:t>
                      </a:r>
                      <a:r>
                        <a:rPr lang="ko-KR" altLang="en-US" sz="1600" kern="1200" dirty="0" smtClean="0"/>
                        <a:t>국민건강보험법 제</a:t>
                      </a:r>
                      <a:r>
                        <a:rPr lang="en-US" altLang="ko-KR" sz="1600" kern="1200" dirty="0" smtClean="0"/>
                        <a:t>47</a:t>
                      </a:r>
                      <a:r>
                        <a:rPr lang="ko-KR" altLang="en-US" sz="1600" kern="1200" dirty="0" smtClean="0"/>
                        <a:t>조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62285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1" kern="1200" dirty="0" smtClean="0"/>
                        <a:t>열람</a:t>
                      </a:r>
                      <a:r>
                        <a:rPr lang="en-US" altLang="ko-KR" sz="1800" b="1" kern="1200" dirty="0" smtClean="0"/>
                        <a:t>·</a:t>
                      </a:r>
                      <a:r>
                        <a:rPr lang="ko-KR" altLang="en-US" sz="1800" b="1" kern="1200" dirty="0" smtClean="0"/>
                        <a:t>정정</a:t>
                      </a:r>
                      <a:r>
                        <a:rPr lang="en-US" altLang="ko-KR" sz="1800" b="1" kern="1200" dirty="0" smtClean="0"/>
                        <a:t>·</a:t>
                      </a:r>
                      <a:endParaRPr lang="ko-KR" altLang="en-US" sz="1800" b="1" kern="1200" dirty="0" smtClean="0"/>
                    </a:p>
                    <a:p>
                      <a:pPr algn="ctr"/>
                      <a:r>
                        <a:rPr lang="ko-KR" altLang="en-US" sz="1800" b="1" kern="1200" dirty="0" smtClean="0"/>
                        <a:t>삭제</a:t>
                      </a:r>
                      <a:endParaRPr lang="ko-KR" altLang="en-US" sz="1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정보주체의 열람 등 요청이 있을 경우 </a:t>
                      </a:r>
                      <a:endParaRPr lang="en-US" altLang="ko-KR" sz="1600" kern="1200" dirty="0" smtClean="0"/>
                    </a:p>
                    <a:p>
                      <a:r>
                        <a:rPr lang="en-US" altLang="ko-KR" sz="1600" kern="1200" dirty="0" smtClean="0"/>
                        <a:t>   10</a:t>
                      </a:r>
                      <a:r>
                        <a:rPr lang="ko-KR" altLang="en-US" sz="1600" kern="1200" dirty="0" smtClean="0"/>
                        <a:t>일 이내 처리</a:t>
                      </a:r>
                    </a:p>
                    <a:p>
                      <a:r>
                        <a:rPr lang="en-US" altLang="ko-KR" sz="1600" kern="1200" dirty="0" smtClean="0"/>
                        <a:t>- </a:t>
                      </a:r>
                      <a:r>
                        <a:rPr lang="ko-KR" altLang="en-US" sz="1600" kern="1200" dirty="0" smtClean="0"/>
                        <a:t>법에 따라 수집하는 정보는 정정</a:t>
                      </a:r>
                      <a:r>
                        <a:rPr lang="en-US" altLang="ko-KR" sz="1600" kern="1200" dirty="0" smtClean="0"/>
                        <a:t>·</a:t>
                      </a:r>
                      <a:r>
                        <a:rPr lang="ko-KR" altLang="en-US" sz="1600" kern="1200" dirty="0" smtClean="0"/>
                        <a:t>삭제 요청 불가</a:t>
                      </a:r>
                    </a:p>
                    <a:p>
                      <a:r>
                        <a:rPr lang="en-US" altLang="ko-KR" sz="1600" b="0" kern="1200" dirty="0" smtClean="0"/>
                        <a:t>O </a:t>
                      </a:r>
                      <a:r>
                        <a:rPr lang="ko-KR" altLang="en-US" sz="1600" b="0" kern="1200" dirty="0" smtClean="0"/>
                        <a:t>조제기록부는 환자의 배우자</a:t>
                      </a:r>
                      <a:r>
                        <a:rPr lang="en-US" altLang="ko-KR" sz="1600" b="0" kern="1200" dirty="0" smtClean="0"/>
                        <a:t>, </a:t>
                      </a:r>
                      <a:r>
                        <a:rPr lang="ko-KR" altLang="en-US" sz="1600" b="0" kern="1200" dirty="0" smtClean="0"/>
                        <a:t>직계 </a:t>
                      </a:r>
                      <a:r>
                        <a:rPr lang="ko-KR" altLang="en-US" sz="1600" b="0" kern="1200" dirty="0" err="1" smtClean="0"/>
                        <a:t>존비속</a:t>
                      </a:r>
                      <a:r>
                        <a:rPr lang="ko-KR" altLang="en-US" sz="1600" b="0" kern="1200" dirty="0" smtClean="0"/>
                        <a:t> 등</a:t>
                      </a:r>
                      <a:endParaRPr lang="en-US" altLang="ko-KR" sz="1600" b="0" kern="1200" dirty="0" smtClean="0"/>
                    </a:p>
                    <a:p>
                      <a:r>
                        <a:rPr lang="en-US" altLang="ko-KR" sz="1600" b="0" kern="1200" dirty="0" smtClean="0"/>
                        <a:t> </a:t>
                      </a:r>
                      <a:r>
                        <a:rPr lang="ko-KR" altLang="en-US" sz="1600" b="0" kern="1200" dirty="0" smtClean="0"/>
                        <a:t> 가족도 열람요청 가능</a:t>
                      </a:r>
                      <a:r>
                        <a:rPr lang="en-US" altLang="ko-KR" sz="1600" b="0" kern="1200" dirty="0" smtClean="0"/>
                        <a:t>(</a:t>
                      </a:r>
                      <a:r>
                        <a:rPr lang="ko-KR" altLang="en-US" sz="1600" b="0" kern="1200" dirty="0" smtClean="0"/>
                        <a:t>의료법 적용</a:t>
                      </a:r>
                      <a:r>
                        <a:rPr lang="en-US" altLang="ko-KR" sz="1600" b="1" kern="1200" dirty="0" smtClean="0"/>
                        <a:t>)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개인정보보호법 제</a:t>
                      </a:r>
                      <a:r>
                        <a:rPr lang="en-US" altLang="ko-KR" sz="1600" kern="1200" dirty="0" smtClean="0"/>
                        <a:t>35</a:t>
                      </a:r>
                      <a:r>
                        <a:rPr lang="ko-KR" altLang="en-US" sz="1600" kern="1200" dirty="0" smtClean="0"/>
                        <a:t>조</a:t>
                      </a:r>
                      <a:r>
                        <a:rPr lang="en-US" altLang="ko-KR" sz="1600" kern="1200" dirty="0" smtClean="0"/>
                        <a:t>, </a:t>
                      </a:r>
                      <a:r>
                        <a:rPr lang="ko-KR" altLang="en-US" sz="1600" kern="1200" dirty="0" smtClean="0"/>
                        <a:t>제</a:t>
                      </a:r>
                      <a:r>
                        <a:rPr lang="en-US" altLang="ko-KR" sz="1600" kern="1200" dirty="0" smtClean="0"/>
                        <a:t>36</a:t>
                      </a:r>
                      <a:r>
                        <a:rPr lang="ko-KR" altLang="en-US" sz="1600" kern="1200" dirty="0" smtClean="0"/>
                        <a:t>조</a:t>
                      </a:r>
                    </a:p>
                    <a:p>
                      <a:r>
                        <a:rPr lang="en-US" altLang="ko-KR" sz="1600" kern="1200" dirty="0" smtClean="0"/>
                        <a:t>- </a:t>
                      </a:r>
                      <a:r>
                        <a:rPr lang="ko-KR" altLang="en-US" sz="1600" kern="1200" dirty="0" smtClean="0"/>
                        <a:t>국민건강보험법 시행규칙 제</a:t>
                      </a:r>
                      <a:r>
                        <a:rPr lang="en-US" altLang="ko-KR" sz="1600" kern="1200" dirty="0" smtClean="0"/>
                        <a:t>58</a:t>
                      </a:r>
                      <a:r>
                        <a:rPr lang="ko-KR" altLang="en-US" sz="1600" kern="1200" dirty="0" smtClean="0"/>
                        <a:t>조</a:t>
                      </a:r>
                    </a:p>
                    <a:p>
                      <a:r>
                        <a:rPr lang="en-US" altLang="ko-KR" sz="1600" kern="1200" dirty="0" smtClean="0"/>
                        <a:t>- </a:t>
                      </a:r>
                      <a:r>
                        <a:rPr lang="ko-KR" altLang="en-US" sz="1600" kern="1200" dirty="0" smtClean="0"/>
                        <a:t>의료법 제</a:t>
                      </a:r>
                      <a:r>
                        <a:rPr lang="en-US" altLang="ko-KR" sz="1600" kern="1200" dirty="0" smtClean="0"/>
                        <a:t>22</a:t>
                      </a:r>
                      <a:r>
                        <a:rPr lang="ko-KR" altLang="en-US" sz="1600" kern="1200" dirty="0" smtClean="0"/>
                        <a:t>조</a:t>
                      </a:r>
                      <a:endParaRPr lang="ko-KR" altLang="en-US" sz="1600" kern="120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30754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보관 및 파기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보유목적이 달성되면 파기</a:t>
                      </a:r>
                    </a:p>
                    <a:p>
                      <a:r>
                        <a:rPr lang="ko-KR" altLang="en-US" sz="1600" kern="1200" dirty="0" smtClean="0"/>
                        <a:t>* 보유기간 </a:t>
                      </a:r>
                      <a:r>
                        <a:rPr lang="en-US" altLang="ko-KR" sz="1600" kern="1200" dirty="0" smtClean="0"/>
                        <a:t>: </a:t>
                      </a:r>
                      <a:r>
                        <a:rPr lang="ko-KR" altLang="en-US" sz="1600" kern="1200" dirty="0" smtClean="0"/>
                        <a:t>환자명부 </a:t>
                      </a:r>
                      <a:r>
                        <a:rPr lang="en-US" altLang="ko-KR" sz="1600" kern="1200" dirty="0" smtClean="0"/>
                        <a:t>5</a:t>
                      </a:r>
                      <a:r>
                        <a:rPr lang="ko-KR" altLang="en-US" sz="1600" kern="1200" dirty="0" smtClean="0"/>
                        <a:t>년</a:t>
                      </a:r>
                      <a:r>
                        <a:rPr lang="en-US" altLang="ko-KR" sz="1600" kern="1200" dirty="0" smtClean="0"/>
                        <a:t>, </a:t>
                      </a:r>
                      <a:r>
                        <a:rPr lang="ko-KR" altLang="en-US" sz="1600" kern="1200" dirty="0" smtClean="0"/>
                        <a:t>진료기록부 </a:t>
                      </a:r>
                      <a:r>
                        <a:rPr lang="en-US" altLang="ko-KR" sz="1600" kern="1200" dirty="0" smtClean="0"/>
                        <a:t>10</a:t>
                      </a:r>
                      <a:r>
                        <a:rPr lang="ko-KR" altLang="en-US" sz="1600" kern="1200" dirty="0" smtClean="0"/>
                        <a:t>년</a:t>
                      </a:r>
                      <a:r>
                        <a:rPr lang="en-US" altLang="ko-KR" sz="1600" kern="1200" dirty="0" smtClean="0"/>
                        <a:t>, </a:t>
                      </a:r>
                      <a:r>
                        <a:rPr lang="ko-KR" altLang="en-US" sz="1600" kern="1200" dirty="0" smtClean="0"/>
                        <a:t>처방전 </a:t>
                      </a:r>
                      <a:r>
                        <a:rPr lang="en-US" altLang="ko-KR" sz="1600" kern="1200" dirty="0" smtClean="0"/>
                        <a:t>2</a:t>
                      </a:r>
                      <a:r>
                        <a:rPr lang="ko-KR" altLang="en-US" sz="1600" kern="1200" dirty="0" smtClean="0"/>
                        <a:t>년 등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개인정보보호법 제</a:t>
                      </a:r>
                      <a:r>
                        <a:rPr lang="en-US" altLang="ko-KR" sz="1600" kern="1200" dirty="0" smtClean="0"/>
                        <a:t>21</a:t>
                      </a:r>
                      <a:r>
                        <a:rPr lang="ko-KR" altLang="en-US" sz="1600" kern="1200" dirty="0" smtClean="0"/>
                        <a:t>조</a:t>
                      </a:r>
                    </a:p>
                    <a:p>
                      <a:r>
                        <a:rPr lang="en-US" altLang="ko-KR" sz="1600" kern="1200" dirty="0" smtClean="0"/>
                        <a:t>- </a:t>
                      </a:r>
                      <a:r>
                        <a:rPr lang="ko-KR" altLang="en-US" sz="1600" kern="1200" dirty="0" smtClean="0"/>
                        <a:t>국민건강보험법 시행규칙 제</a:t>
                      </a:r>
                      <a:r>
                        <a:rPr lang="en-US" altLang="ko-KR" sz="1600" kern="1200" dirty="0" smtClean="0"/>
                        <a:t>58</a:t>
                      </a:r>
                      <a:r>
                        <a:rPr lang="ko-KR" altLang="en-US" sz="1600" kern="1200" dirty="0" smtClean="0"/>
                        <a:t>조</a:t>
                      </a:r>
                    </a:p>
                    <a:p>
                      <a:r>
                        <a:rPr lang="en-US" altLang="ko-KR" sz="1600" kern="1200" dirty="0" smtClean="0"/>
                        <a:t>- </a:t>
                      </a:r>
                      <a:r>
                        <a:rPr lang="ko-KR" altLang="en-US" sz="1600" kern="1200" dirty="0" smtClean="0"/>
                        <a:t>의료법 제</a:t>
                      </a:r>
                      <a:r>
                        <a:rPr lang="en-US" altLang="ko-KR" sz="1600" kern="1200" dirty="0" smtClean="0"/>
                        <a:t>22</a:t>
                      </a:r>
                      <a:r>
                        <a:rPr lang="ko-KR" altLang="en-US" sz="1600" kern="1200" dirty="0" smtClean="0"/>
                        <a:t>조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sp>
        <p:nvSpPr>
          <p:cNvPr id="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73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제목 1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3600" dirty="0" smtClean="0">
                <a:latin typeface="+mj-ea"/>
              </a:rPr>
              <a:t>10.</a:t>
            </a:r>
            <a:r>
              <a:rPr lang="ko-KR" altLang="en-US" sz="3600" dirty="0" smtClean="0">
                <a:latin typeface="+mj-ea"/>
              </a:rPr>
              <a:t>개인정보 보호 법령의 적용</a:t>
            </a:r>
            <a:r>
              <a:rPr lang="en-US" altLang="ko-KR" sz="3600" dirty="0" smtClean="0">
                <a:latin typeface="+mj-ea"/>
              </a:rPr>
              <a:t>(2)</a:t>
            </a:r>
            <a:endParaRPr lang="ko-KR" altLang="en-US" sz="36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859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816226"/>
              </p:ext>
            </p:extLst>
          </p:nvPr>
        </p:nvGraphicFramePr>
        <p:xfrm>
          <a:off x="290977" y="1357298"/>
          <a:ext cx="8562045" cy="4715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634"/>
                <a:gridCol w="4686335"/>
                <a:gridCol w="2598076"/>
              </a:tblGrid>
              <a:tr h="57489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</a:rPr>
                        <a:t>구 분</a:t>
                      </a:r>
                      <a:endParaRPr lang="ko-KR" altLang="en-US" sz="12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 smtClean="0">
                          <a:effectLst/>
                        </a:rPr>
                        <a:t>조치사항</a:t>
                      </a:r>
                      <a:endParaRPr lang="ko-KR" altLang="en-US" sz="12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 smtClean="0">
                          <a:effectLst/>
                        </a:rPr>
                        <a:t>적용법령</a:t>
                      </a:r>
                      <a:endParaRPr lang="ko-KR" altLang="en-US" sz="12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929238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1" kern="1200" dirty="0" smtClean="0"/>
                        <a:t>유출</a:t>
                      </a:r>
                      <a:r>
                        <a:rPr lang="en-US" altLang="ko-KR" sz="1800" b="1" kern="1200" dirty="0" smtClean="0"/>
                        <a:t>, </a:t>
                      </a:r>
                      <a:r>
                        <a:rPr lang="ko-KR" altLang="en-US" sz="1800" b="1" kern="1200" dirty="0" smtClean="0"/>
                        <a:t>침해 대응</a:t>
                      </a:r>
                      <a:endParaRPr lang="ko-KR" alt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정보주체에게 유출사실을 알리고 </a:t>
                      </a:r>
                      <a:r>
                        <a:rPr lang="en-US" altLang="ko-KR" sz="1600" kern="1200" dirty="0" smtClean="0"/>
                        <a:t>1</a:t>
                      </a:r>
                      <a:r>
                        <a:rPr lang="ko-KR" altLang="en-US" sz="1600" kern="1200" dirty="0" err="1" smtClean="0"/>
                        <a:t>만건</a:t>
                      </a:r>
                      <a:r>
                        <a:rPr lang="ko-KR" altLang="en-US" sz="1600" kern="1200" dirty="0" smtClean="0"/>
                        <a:t> 이상 </a:t>
                      </a:r>
                      <a:r>
                        <a:rPr lang="ko-KR" altLang="en-US" sz="1600" kern="1200" dirty="0" err="1" smtClean="0"/>
                        <a:t>유출시</a:t>
                      </a:r>
                      <a:r>
                        <a:rPr lang="ko-KR" altLang="en-US" sz="1600" kern="1200" dirty="0" smtClean="0"/>
                        <a:t> 안전행정부 또는 전문기관</a:t>
                      </a:r>
                      <a:r>
                        <a:rPr lang="en-US" altLang="ko-KR" sz="1600" kern="1200" dirty="0" smtClean="0"/>
                        <a:t>(KISA, NIA)</a:t>
                      </a:r>
                      <a:r>
                        <a:rPr lang="ko-KR" altLang="en-US" sz="1600" kern="1200" dirty="0" smtClean="0"/>
                        <a:t>에 신고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개인정보보호법 제</a:t>
                      </a:r>
                      <a:r>
                        <a:rPr lang="en-US" altLang="ko-KR" sz="1600" kern="1200" dirty="0" smtClean="0"/>
                        <a:t>34</a:t>
                      </a:r>
                      <a:r>
                        <a:rPr lang="ko-KR" altLang="en-US" sz="1600" kern="1200" dirty="0" smtClean="0"/>
                        <a:t>조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51981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1" kern="1200" dirty="0" smtClean="0"/>
                        <a:t>폐업</a:t>
                      </a:r>
                      <a:endParaRPr lang="ko-KR" altLang="en-US" sz="1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 smtClean="0"/>
                        <a:t>O </a:t>
                      </a:r>
                      <a:r>
                        <a:rPr kumimoji="0" lang="ko-KR" altLang="en-US" sz="1600" kern="1200" dirty="0" smtClean="0"/>
                        <a:t>민간 의료기관 개설자가 폐업 또는 휴업 신고를 할 때에는 기록</a:t>
                      </a:r>
                      <a:r>
                        <a:rPr kumimoji="0" lang="en-US" altLang="ko-KR" sz="1600" kern="1200" dirty="0" smtClean="0"/>
                        <a:t>·</a:t>
                      </a:r>
                      <a:r>
                        <a:rPr kumimoji="0" lang="ko-KR" altLang="en-US" sz="1600" kern="1200" dirty="0" smtClean="0"/>
                        <a:t>보존하고 있는 진료기록부</a:t>
                      </a:r>
                      <a:r>
                        <a:rPr kumimoji="0" lang="en-US" altLang="ko-KR" sz="1600" kern="1200" dirty="0" smtClean="0"/>
                        <a:t>, </a:t>
                      </a:r>
                      <a:r>
                        <a:rPr kumimoji="0" lang="ko-KR" altLang="en-US" sz="1600" kern="1200" dirty="0" smtClean="0"/>
                        <a:t>조산기록부</a:t>
                      </a:r>
                      <a:r>
                        <a:rPr kumimoji="0" lang="en-US" altLang="ko-KR" sz="1600" kern="1200" dirty="0" smtClean="0"/>
                        <a:t>, </a:t>
                      </a:r>
                      <a:r>
                        <a:rPr kumimoji="0" lang="ko-KR" altLang="en-US" sz="1600" kern="1200" dirty="0" smtClean="0"/>
                        <a:t>간호기록부</a:t>
                      </a:r>
                      <a:r>
                        <a:rPr kumimoji="0" lang="en-US" altLang="ko-KR" sz="1600" kern="1200" dirty="0" smtClean="0"/>
                        <a:t>, </a:t>
                      </a:r>
                      <a:r>
                        <a:rPr kumimoji="0" lang="ko-KR" altLang="en-US" sz="1600" kern="1200" dirty="0" smtClean="0"/>
                        <a:t>그 밖의 진료에 관한 기록을 관할 보건소장에게 이관 </a:t>
                      </a:r>
                      <a:endParaRPr kumimoji="0" lang="en-US" altLang="ko-KR" sz="1600" kern="1200" dirty="0" smtClean="0"/>
                    </a:p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kumimoji="0" lang="ko-KR" altLang="en-US" sz="1600" kern="1200" dirty="0" smtClean="0"/>
                        <a:t>공공 의료기관이 폐업한 경우 그 사무를 승계하는 기관이 없을 때에는 폐업하는 의료기관의 장은 지체 없이 그 기관의 기록물을 소관 영구기록물관리기관으로 이관</a:t>
                      </a:r>
                      <a:endParaRPr lang="ko-KR" altLang="en-US" sz="1400" kern="120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-7620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 smtClean="0">
                          <a:effectLst/>
                        </a:rPr>
                        <a:t>O </a:t>
                      </a:r>
                      <a:r>
                        <a:rPr lang="ko-KR" altLang="en-US" sz="1600" kern="0" spc="0" dirty="0" smtClean="0">
                          <a:effectLst/>
                        </a:rPr>
                        <a:t>의료법 제</a:t>
                      </a:r>
                      <a:r>
                        <a:rPr lang="en-US" altLang="ko-KR" sz="1600" kern="0" spc="0" dirty="0" smtClean="0">
                          <a:effectLst/>
                        </a:rPr>
                        <a:t>40</a:t>
                      </a:r>
                      <a:r>
                        <a:rPr lang="ko-KR" altLang="en-US" sz="1600" kern="0" spc="0" dirty="0" smtClean="0">
                          <a:effectLst/>
                        </a:rPr>
                        <a:t>조</a:t>
                      </a:r>
                    </a:p>
                    <a:p>
                      <a:endParaRPr lang="ko-KR" altLang="en-US" sz="1600" kern="120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224527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1" kern="1200" dirty="0" smtClean="0"/>
                        <a:t>영상정보</a:t>
                      </a:r>
                      <a:endParaRPr lang="en-US" altLang="ko-KR" sz="1800" b="1" kern="1200" dirty="0" smtClean="0"/>
                    </a:p>
                    <a:p>
                      <a:pPr algn="ctr"/>
                      <a:r>
                        <a:rPr lang="ko-KR" altLang="en-US" sz="1800" b="1" kern="1200" dirty="0" smtClean="0"/>
                        <a:t>처리기기 </a:t>
                      </a:r>
                      <a:endParaRPr lang="en-US" altLang="ko-KR" sz="1800" b="1" kern="1200" dirty="0" smtClean="0"/>
                    </a:p>
                    <a:p>
                      <a:pPr algn="ctr"/>
                      <a:r>
                        <a:rPr lang="ko-KR" altLang="en-US" sz="1800" b="1" kern="1200" dirty="0" smtClean="0"/>
                        <a:t>운영</a:t>
                      </a:r>
                      <a:endParaRPr lang="ko-KR" alt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공개된 장소에 </a:t>
                      </a:r>
                      <a:r>
                        <a:rPr lang="en-US" altLang="ko-KR" sz="1600" kern="1200" dirty="0" smtClean="0"/>
                        <a:t>CCTV </a:t>
                      </a:r>
                      <a:r>
                        <a:rPr lang="ko-KR" altLang="en-US" sz="1600" kern="1200" dirty="0" err="1" smtClean="0"/>
                        <a:t>설치시</a:t>
                      </a:r>
                      <a:r>
                        <a:rPr lang="ko-KR" altLang="en-US" sz="1600" kern="1200" dirty="0" smtClean="0"/>
                        <a:t> 안내판 설치 및 영상정보 안전관리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kern="1200" dirty="0" smtClean="0"/>
                        <a:t>O </a:t>
                      </a:r>
                      <a:r>
                        <a:rPr lang="ko-KR" altLang="en-US" sz="1600" kern="1200" dirty="0" smtClean="0"/>
                        <a:t>개인정보보호법 제</a:t>
                      </a:r>
                      <a:r>
                        <a:rPr lang="en-US" altLang="ko-KR" sz="1600" kern="1200" dirty="0" smtClean="0"/>
                        <a:t>25</a:t>
                      </a:r>
                      <a:r>
                        <a:rPr lang="ko-KR" altLang="en-US" sz="1600" kern="1200" dirty="0" smtClean="0"/>
                        <a:t>조</a:t>
                      </a:r>
                      <a:endParaRPr lang="ko-KR" altLang="en-US" sz="1600" kern="120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sp>
        <p:nvSpPr>
          <p:cNvPr id="16" name="제목 15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3600" dirty="0" smtClean="0">
                <a:latin typeface="+mj-ea"/>
              </a:rPr>
              <a:t>10.</a:t>
            </a:r>
            <a:r>
              <a:rPr lang="ko-KR" altLang="en-US" sz="3600" dirty="0" smtClean="0">
                <a:latin typeface="+mj-ea"/>
              </a:rPr>
              <a:t>개인정보 보호 법령의 적용</a:t>
            </a:r>
            <a:r>
              <a:rPr lang="en-US" altLang="ko-KR" sz="3600" dirty="0" smtClean="0">
                <a:latin typeface="+mj-ea"/>
              </a:rPr>
              <a:t>(3)</a:t>
            </a:r>
            <a:endParaRPr lang="ko-KR" altLang="en-US" sz="36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859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67544" y="1844824"/>
            <a:ext cx="8229600" cy="2448272"/>
          </a:xfrm>
          <a:prstGeom prst="rect">
            <a:avLst/>
          </a:prstGeom>
        </p:spPr>
        <p:txBody>
          <a:bodyPr anchor="ctr"/>
          <a:lstStyle>
            <a:lvl1pPr algn="ctr" rtl="0" eaLnBrk="0" fontAlgn="base" latinLnBrk="1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33CC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HY헤드라인M" pitchFamily="18" charset="-127"/>
                <a:ea typeface="HY헤드라인M" pitchFamily="18" charset="-127"/>
                <a:cs typeface="+mj-cs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marL="0" marR="0" lvl="0" indent="0" algn="ctr" defTabSz="914400" rtl="0" eaLnBrk="0" fontAlgn="base" latinLnBrk="1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reflection blurRad="6350" stA="50000" endA="300" endPos="50000" dist="60007" dir="5400000" sy="-100000" algn="bl" rotWithShape="0"/>
                </a:effectLst>
                <a:uLnTx/>
                <a:uFillTx/>
                <a:latin typeface="+mj-lt"/>
                <a:ea typeface="HY견고딕" pitchFamily="18" charset="-127"/>
              </a:rPr>
              <a:t>감사합니다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reflection blurRad="6350" stA="50000" endA="300" endPos="50000" dist="60007" dir="5400000" sy="-100000" algn="bl" rotWithShape="0"/>
              </a:effectLst>
              <a:uLnTx/>
              <a:uFillTx/>
              <a:latin typeface="+mj-lt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381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9"/>
            <a:ext cx="8582025" cy="937592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89155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0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2295" name="Rectangle 5"/>
          <p:cNvSpPr txBox="1">
            <a:spLocks noChangeArrowheads="1"/>
          </p:cNvSpPr>
          <p:nvPr/>
        </p:nvSpPr>
        <p:spPr bwMode="auto">
          <a:xfrm>
            <a:off x="744537" y="1628800"/>
            <a:ext cx="807593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968898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8</a:t>
            </a:fld>
            <a:endParaRPr lang="ko-KR" alt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유출통지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집단분쟁조정 및 단체소송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067695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113732"/>
            <a:ext cx="8593137" cy="254751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2708920"/>
            <a:ext cx="2255863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내용 개체 틀 28"/>
          <p:cNvSpPr>
            <a:spLocks noGrp="1"/>
          </p:cNvSpPr>
          <p:nvPr>
            <p:ph idx="1"/>
          </p:nvPr>
        </p:nvSpPr>
        <p:spPr>
          <a:xfrm>
            <a:off x="457200" y="1700200"/>
            <a:ext cx="8229600" cy="500066"/>
          </a:xfrm>
        </p:spPr>
        <p:txBody>
          <a:bodyPr>
            <a:normAutofit/>
          </a:bodyPr>
          <a:lstStyle/>
          <a:p>
            <a:r>
              <a:rPr lang="ko-KR" altLang="en-US" sz="2000" dirty="0" smtClean="0"/>
              <a:t>관련 제도 없음</a:t>
            </a:r>
            <a:endParaRPr lang="en-US" altLang="ko-KR" sz="2000" dirty="0" smtClean="0"/>
          </a:p>
          <a:p>
            <a:endParaRPr lang="ko-KR" altLang="en-US" sz="2000" dirty="0"/>
          </a:p>
        </p:txBody>
      </p:sp>
      <p:sp>
        <p:nvSpPr>
          <p:cNvPr id="30" name="내용 개체 틀 28"/>
          <p:cNvSpPr txBox="1">
            <a:spLocks/>
          </p:cNvSpPr>
          <p:nvPr/>
        </p:nvSpPr>
        <p:spPr>
          <a:xfrm>
            <a:off x="457200" y="3286124"/>
            <a:ext cx="8543956" cy="2286016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400" dirty="0" smtClean="0">
                <a:latin typeface="+mn-ea"/>
              </a:rPr>
              <a:t>개인정보 유출사실 통지 의무화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24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400" dirty="0" smtClean="0">
                <a:latin typeface="+mn-ea"/>
              </a:rPr>
              <a:t>집단분쟁조정도입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재판상 화해 효력 부여</a:t>
            </a:r>
            <a:r>
              <a:rPr lang="en-US" altLang="ko-KR" sz="2400" dirty="0" smtClean="0">
                <a:latin typeface="+mn-ea"/>
              </a:rPr>
              <a:t>)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400" dirty="0" smtClean="0">
                <a:latin typeface="+mn-ea"/>
              </a:rPr>
              <a:t>   - </a:t>
            </a:r>
            <a:r>
              <a:rPr lang="ko-KR" altLang="en-US" sz="2400" dirty="0" smtClean="0">
                <a:latin typeface="+mn-ea"/>
              </a:rPr>
              <a:t>개인정보 피해가 대부분 </a:t>
            </a:r>
            <a:r>
              <a:rPr lang="en-US" altLang="ko-KR" sz="2400" dirty="0" smtClean="0">
                <a:latin typeface="+mn-ea"/>
              </a:rPr>
              <a:t>·</a:t>
            </a:r>
            <a:r>
              <a:rPr lang="ko-KR" altLang="en-US" sz="2400" dirty="0" smtClean="0">
                <a:latin typeface="+mn-ea"/>
              </a:rPr>
              <a:t>소액 사건인 점 고려 </a:t>
            </a:r>
            <a:endParaRPr lang="en-US" altLang="ko-KR" sz="24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altLang="ko-KR" sz="24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altLang="ko-KR" sz="2400" dirty="0" smtClean="0">
                <a:latin typeface="+mn-ea"/>
              </a:rPr>
              <a:t> </a:t>
            </a:r>
            <a:r>
              <a:rPr lang="ko-KR" altLang="en-US" sz="2400" dirty="0" smtClean="0">
                <a:latin typeface="+mn-ea"/>
              </a:rPr>
              <a:t>단체소송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권리침해 중지</a:t>
            </a:r>
            <a:r>
              <a:rPr lang="en-US" altLang="ko-KR" sz="2400" dirty="0" smtClean="0">
                <a:latin typeface="+mn-ea"/>
              </a:rPr>
              <a:t>) </a:t>
            </a:r>
            <a:r>
              <a:rPr lang="ko-KR" altLang="en-US" sz="2400" dirty="0" smtClean="0">
                <a:latin typeface="+mn-ea"/>
              </a:rPr>
              <a:t>도입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400" dirty="0" smtClean="0">
                <a:latin typeface="+mn-ea"/>
              </a:rPr>
              <a:t>	- </a:t>
            </a:r>
            <a:r>
              <a:rPr lang="ko-KR" altLang="en-US" sz="2400" dirty="0" smtClean="0">
                <a:latin typeface="+mn-ea"/>
              </a:rPr>
              <a:t>재산피해 단체소송은 제외</a:t>
            </a:r>
          </a:p>
        </p:txBody>
      </p:sp>
    </p:spTree>
    <p:extLst>
      <p:ext uri="{BB962C8B-B14F-4D97-AF65-F5344CB8AC3E}">
        <p14:creationId xmlns:p14="http://schemas.microsoft.com/office/powerpoint/2010/main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8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161163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0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2295" name="Rectangle 5"/>
          <p:cNvSpPr txBox="1">
            <a:spLocks noChangeArrowheads="1"/>
          </p:cNvSpPr>
          <p:nvPr/>
        </p:nvSpPr>
        <p:spPr bwMode="auto">
          <a:xfrm>
            <a:off x="744537" y="1628800"/>
            <a:ext cx="8075935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endParaRPr lang="ko-KR" altLang="en-US" sz="2000" dirty="0" smtClean="0"/>
          </a:p>
          <a:p>
            <a:endParaRPr lang="ko-KR" altLang="en-US" sz="2000" dirty="0" smtClean="0"/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44962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9</a:t>
            </a:fld>
            <a:endParaRPr lang="ko-KR" alt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82500" lnSpcReduction="1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개인정보보호위원회 및 분쟁조정위원회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643759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689796"/>
            <a:ext cx="8593137" cy="254751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3284984"/>
            <a:ext cx="2255863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이후</a:t>
              </a:r>
              <a:endParaRPr kumimoji="0" lang="en-US" altLang="ko-KR" sz="2000" b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2" name="Rectangle 5"/>
          <p:cNvSpPr txBox="1">
            <a:spLocks noChangeArrowheads="1"/>
          </p:cNvSpPr>
          <p:nvPr/>
        </p:nvSpPr>
        <p:spPr bwMode="auto">
          <a:xfrm>
            <a:off x="755576" y="3933344"/>
            <a:ext cx="8075935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endParaRPr lang="en-US" altLang="ko-KR" sz="2000" dirty="0" smtClean="0"/>
          </a:p>
          <a:p>
            <a:endParaRPr lang="ko-KR" altLang="en-US" sz="2000" dirty="0" smtClean="0"/>
          </a:p>
          <a:p>
            <a:endParaRPr lang="ko-KR" altLang="en-US" sz="2000" dirty="0" smtClean="0"/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내용 개체 틀 28"/>
          <p:cNvSpPr>
            <a:spLocks noGrp="1"/>
          </p:cNvSpPr>
          <p:nvPr>
            <p:ph idx="1"/>
          </p:nvPr>
        </p:nvSpPr>
        <p:spPr>
          <a:xfrm>
            <a:off x="457200" y="1643051"/>
            <a:ext cx="8229600" cy="1428760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sz="2800" dirty="0" smtClean="0">
                <a:latin typeface="+mn-ea"/>
              </a:rPr>
              <a:t>공공기관개인정보보호심의위원회</a:t>
            </a:r>
          </a:p>
          <a:p>
            <a:pPr>
              <a:buNone/>
            </a:pPr>
            <a:r>
              <a:rPr lang="en-US" altLang="ko-KR" sz="2800" dirty="0" smtClean="0">
                <a:latin typeface="+mn-ea"/>
              </a:rPr>
              <a:t>	- </a:t>
            </a:r>
            <a:r>
              <a:rPr lang="ko-KR" altLang="en-US" sz="2800" dirty="0" smtClean="0">
                <a:latin typeface="+mn-ea"/>
              </a:rPr>
              <a:t>공공부문 정책 심의</a:t>
            </a:r>
            <a:endParaRPr lang="en-US" altLang="ko-KR" sz="2800" dirty="0" smtClean="0">
              <a:latin typeface="+mn-ea"/>
            </a:endParaRPr>
          </a:p>
          <a:p>
            <a:pPr>
              <a:buNone/>
            </a:pPr>
            <a:r>
              <a:rPr lang="en-US" altLang="ko-KR" sz="2800" dirty="0" smtClean="0">
                <a:latin typeface="+mn-ea"/>
              </a:rPr>
              <a:t>	- </a:t>
            </a:r>
            <a:r>
              <a:rPr lang="ko-KR" altLang="en-US" sz="2800" dirty="0" smtClean="0">
                <a:latin typeface="+mn-ea"/>
              </a:rPr>
              <a:t>국무총리 소속</a:t>
            </a:r>
            <a:endParaRPr lang="en-US" altLang="ko-KR" sz="2800" dirty="0" smtClean="0">
              <a:latin typeface="+mn-ea"/>
            </a:endParaRPr>
          </a:p>
          <a:p>
            <a:r>
              <a:rPr lang="ko-KR" altLang="en-US" sz="2800" dirty="0" smtClean="0">
                <a:latin typeface="+mn-ea"/>
              </a:rPr>
              <a:t>개인정보분쟁조정위원회</a:t>
            </a:r>
            <a:endParaRPr lang="en-US" altLang="ko-KR" sz="2800" dirty="0" smtClean="0">
              <a:latin typeface="+mn-ea"/>
            </a:endParaRPr>
          </a:p>
          <a:p>
            <a:pPr>
              <a:buNone/>
            </a:pPr>
            <a:r>
              <a:rPr lang="en-US" altLang="ko-KR" sz="2800" dirty="0" smtClean="0">
                <a:latin typeface="+mn-ea"/>
              </a:rPr>
              <a:t>   - </a:t>
            </a:r>
            <a:r>
              <a:rPr lang="ko-KR" altLang="en-US" sz="2800" dirty="0" smtClean="0">
                <a:latin typeface="+mn-ea"/>
              </a:rPr>
              <a:t>민간분야 분쟁조정</a:t>
            </a:r>
          </a:p>
          <a:p>
            <a:endParaRPr lang="ko-KR" altLang="en-US" dirty="0"/>
          </a:p>
        </p:txBody>
      </p:sp>
      <p:sp>
        <p:nvSpPr>
          <p:cNvPr id="30" name="내용 개체 틀 28"/>
          <p:cNvSpPr txBox="1">
            <a:spLocks/>
          </p:cNvSpPr>
          <p:nvPr/>
        </p:nvSpPr>
        <p:spPr>
          <a:xfrm>
            <a:off x="457200" y="3857628"/>
            <a:ext cx="8229600" cy="235745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dirty="0" smtClean="0">
                <a:latin typeface="+mn-ea"/>
              </a:rPr>
              <a:t>개인정보보호위원회 설치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dirty="0" smtClean="0">
                <a:latin typeface="+mn-ea"/>
              </a:rPr>
              <a:t>	- </a:t>
            </a:r>
            <a:r>
              <a:rPr lang="ko-KR" altLang="en-US" sz="2000" dirty="0" smtClean="0">
                <a:latin typeface="+mn-ea"/>
              </a:rPr>
              <a:t>공공 및 민간부문 정책 </a:t>
            </a:r>
            <a:r>
              <a:rPr lang="ko-KR" altLang="en-US" sz="2000" dirty="0" err="1" smtClean="0">
                <a:latin typeface="+mn-ea"/>
              </a:rPr>
              <a:t>심의ㆍ의결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dirty="0" smtClean="0">
                <a:latin typeface="+mn-ea"/>
              </a:rPr>
              <a:t>   - </a:t>
            </a:r>
            <a:r>
              <a:rPr lang="ko-KR" altLang="en-US" sz="2000" dirty="0" smtClean="0">
                <a:latin typeface="+mn-ea"/>
              </a:rPr>
              <a:t>대통령 소속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dirty="0" smtClean="0">
                <a:latin typeface="+mn-ea"/>
              </a:rPr>
              <a:t>개인정보분쟁조정위원회 기능 확대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dirty="0" smtClean="0">
                <a:latin typeface="+mn-ea"/>
              </a:rPr>
              <a:t>	(</a:t>
            </a:r>
            <a:r>
              <a:rPr lang="ko-KR" altLang="en-US" sz="2000" dirty="0" smtClean="0">
                <a:latin typeface="+mn-ea"/>
              </a:rPr>
              <a:t>기존</a:t>
            </a:r>
            <a:r>
              <a:rPr lang="en-US" altLang="ko-KR" sz="2000" dirty="0" smtClean="0">
                <a:latin typeface="+mn-ea"/>
              </a:rPr>
              <a:t>) 15</a:t>
            </a:r>
            <a:r>
              <a:rPr lang="ko-KR" altLang="en-US" sz="2000" dirty="0" smtClean="0">
                <a:latin typeface="+mn-ea"/>
              </a:rPr>
              <a:t>인 이내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민간 한정</a:t>
            </a:r>
            <a:r>
              <a:rPr lang="en-US" altLang="ko-KR" sz="2000" dirty="0" smtClean="0">
                <a:latin typeface="+mn-ea"/>
              </a:rPr>
              <a:t>) →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dirty="0" smtClean="0">
                <a:latin typeface="+mn-ea"/>
              </a:rPr>
              <a:t>	(</a:t>
            </a:r>
            <a:r>
              <a:rPr lang="ko-KR" altLang="en-US" sz="2000" dirty="0" smtClean="0">
                <a:latin typeface="+mn-ea"/>
              </a:rPr>
              <a:t>확대</a:t>
            </a:r>
            <a:r>
              <a:rPr lang="en-US" altLang="ko-KR" sz="2000" dirty="0" smtClean="0">
                <a:latin typeface="+mn-ea"/>
              </a:rPr>
              <a:t>) 20</a:t>
            </a:r>
            <a:r>
              <a:rPr lang="ko-KR" altLang="en-US" sz="2000" dirty="0" smtClean="0">
                <a:latin typeface="+mn-ea"/>
              </a:rPr>
              <a:t>인 이내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모든 공공</a:t>
            </a:r>
            <a:r>
              <a:rPr lang="en-US" altLang="ko-KR" sz="2000" dirty="0" smtClean="0">
                <a:latin typeface="+mn-ea"/>
              </a:rPr>
              <a:t>·</a:t>
            </a:r>
            <a:r>
              <a:rPr lang="ko-KR" altLang="en-US" sz="2000" dirty="0" smtClean="0">
                <a:latin typeface="+mn-ea"/>
              </a:rPr>
              <a:t>민간 포함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ko-KR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ko-KR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4488</TotalTime>
  <Words>6579</Words>
  <Application>Microsoft Office PowerPoint</Application>
  <PresentationFormat>화면 슬라이드 쇼(4:3)</PresentationFormat>
  <Paragraphs>995</Paragraphs>
  <Slides>75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75</vt:i4>
      </vt:variant>
    </vt:vector>
  </HeadingPairs>
  <TitlesOfParts>
    <vt:vector size="77" baseType="lpstr">
      <vt:lpstr>광장</vt:lpstr>
      <vt:lpstr>1_광장</vt:lpstr>
      <vt:lpstr>   의료기관의  개인정보 보호    『의료기관 개인정보보호 가이드라인』중심 </vt:lpstr>
      <vt:lpstr>목 차</vt:lpstr>
      <vt:lpstr>Ⅰ. 개인정보보호법  주요내용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Ⅱ. 의료기관 개인정보 처리기준</vt:lpstr>
      <vt:lpstr>기존 의료기관 개인정보보호 가이드라인</vt:lpstr>
      <vt:lpstr>신규 의료기관 가이드라인의 특징</vt:lpstr>
      <vt:lpstr>신규 의료기관 가이드라인의 구성</vt:lpstr>
      <vt:lpstr> 환자의 개인정보 처리기준</vt:lpstr>
      <vt:lpstr> 환자의 개인정보 처리기준</vt:lpstr>
      <vt:lpstr> 환자의 개인정보 처리기준</vt:lpstr>
      <vt:lpstr> 환자의 개인정보 처리기준</vt:lpstr>
      <vt:lpstr> 환자의 개인정보 처리기준</vt:lpstr>
      <vt:lpstr> 환자의 개인정보 처리기준</vt:lpstr>
      <vt:lpstr> 환자의 개인정보 처리기준</vt:lpstr>
      <vt:lpstr> 환자의 개인정보 처리기준</vt:lpstr>
      <vt:lpstr>의료인력 개인정보 처리기준</vt:lpstr>
      <vt:lpstr>의료인력 개인정보 처리기준</vt:lpstr>
      <vt:lpstr>의료인력 개인정보 처리기준</vt:lpstr>
      <vt:lpstr>의료인력 개인정보 처리기준</vt:lpstr>
      <vt:lpstr>의료인력 개인정보 처리기준</vt:lpstr>
      <vt:lpstr>의료인력 개인정보 처리기준</vt:lpstr>
      <vt:lpstr>Ⅲ. 개인정보 처리 단계별 조치기준</vt:lpstr>
      <vt:lpstr>PowerPoint 프레젠테이션</vt:lpstr>
      <vt:lpstr>PowerPoint 프레젠테이션</vt:lpstr>
      <vt:lpstr>1. 개인정보의 수집·이용 (3)</vt:lpstr>
      <vt:lpstr> 개인정보의 수집·이용 처리기준</vt:lpstr>
      <vt:lpstr> 개인정보의 수집·이용 처리기준</vt:lpstr>
      <vt:lpstr>2. 개인정보의 위탁관리 (1)</vt:lpstr>
      <vt:lpstr>2. 개인정보의 위탁관리 (2)</vt:lpstr>
      <vt:lpstr>3. 영업의 양도</vt:lpstr>
      <vt:lpstr>개인정보의 제공 처리기준</vt:lpstr>
      <vt:lpstr>개인정보의 제공 처리기준</vt:lpstr>
      <vt:lpstr>개인정보의 제공 처리기준</vt:lpstr>
      <vt:lpstr>개인정보의 제공 처리기준</vt:lpstr>
      <vt:lpstr>개인정보의 제공 처리기준</vt:lpstr>
      <vt:lpstr>4. 영상정보처리기기의 설치 및 운영(1)</vt:lpstr>
      <vt:lpstr>4. 영상정보처리기기의 설치 및 운영(2)</vt:lpstr>
      <vt:lpstr>PowerPoint 프레젠테이션</vt:lpstr>
      <vt:lpstr> 영상정보처리기기 개인정보 처리기준</vt:lpstr>
      <vt:lpstr> 영상정보처리기기 개인정보 처리기준</vt:lpstr>
      <vt:lpstr> 영상정보처리기기 개인정보 처리기준</vt:lpstr>
      <vt:lpstr>5. 개인정보의 안전성 확보(1)</vt:lpstr>
      <vt:lpstr>PowerPoint 프레젠테이션</vt:lpstr>
      <vt:lpstr>5. 개인정보의 안전성 확보(2)</vt:lpstr>
      <vt:lpstr>5. 개인정보의 안전성 확보(3)</vt:lpstr>
      <vt:lpstr>개인정보 안전성 확보 처리기준</vt:lpstr>
      <vt:lpstr>개인정보 안전성 확보 처리기준</vt:lpstr>
      <vt:lpstr>개인정보 안전성 확보 처리기준</vt:lpstr>
      <vt:lpstr>개인정보 안전성 확보 처리기준</vt:lpstr>
      <vt:lpstr>개인정보 안전성 확보 처리기준</vt:lpstr>
      <vt:lpstr>6. 개인정보의 파기 (1)</vt:lpstr>
      <vt:lpstr>6. 개인정보의 파기 (2)</vt:lpstr>
      <vt:lpstr>개인정보 파기 처리기준</vt:lpstr>
      <vt:lpstr>개인정보 파기 처리기준</vt:lpstr>
      <vt:lpstr>7. 개인정보 처리방침</vt:lpstr>
      <vt:lpstr>PowerPoint 프레젠테이션</vt:lpstr>
      <vt:lpstr>8. 개인정보 보호책임자</vt:lpstr>
      <vt:lpstr>9. 정보주체의 권익보호(1)</vt:lpstr>
      <vt:lpstr>9. 정보주체의 권익보호(2)</vt:lpstr>
      <vt:lpstr>9. 정보주체의 권익보호(3)</vt:lpstr>
      <vt:lpstr>9. 정보주체의 권익보호(4)</vt:lpstr>
      <vt:lpstr> 환자의 개인정보 처리기준</vt:lpstr>
      <vt:lpstr>10.개인정보 보호 법령의 적용(1)</vt:lpstr>
      <vt:lpstr>10.개인정보 보호 법령의 적용(2)</vt:lpstr>
      <vt:lpstr>10.개인정보 보호 법령의 적용(3)</vt:lpstr>
      <vt:lpstr>PowerPoint 프레젠테이션</vt:lpstr>
    </vt:vector>
  </TitlesOfParts>
  <Company>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복지분야 개인정보보호  실무교육</dc:title>
  <dc:creator>DESKTOP</dc:creator>
  <cp:lastModifiedBy> </cp:lastModifiedBy>
  <cp:revision>332</cp:revision>
  <dcterms:created xsi:type="dcterms:W3CDTF">2013-12-06T06:16:01Z</dcterms:created>
  <dcterms:modified xsi:type="dcterms:W3CDTF">2014-07-28T02:35:40Z</dcterms:modified>
</cp:coreProperties>
</file>