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8" r:id="rId1"/>
    <p:sldMasterId id="2147483712" r:id="rId2"/>
  </p:sldMasterIdLst>
  <p:notesMasterIdLst>
    <p:notesMasterId r:id="rId32"/>
  </p:notesMasterIdLst>
  <p:sldIdLst>
    <p:sldId id="411" r:id="rId3"/>
    <p:sldId id="412" r:id="rId4"/>
    <p:sldId id="423" r:id="rId5"/>
    <p:sldId id="531" r:id="rId6"/>
    <p:sldId id="533" r:id="rId7"/>
    <p:sldId id="532" r:id="rId8"/>
    <p:sldId id="534" r:id="rId9"/>
    <p:sldId id="536" r:id="rId10"/>
    <p:sldId id="538" r:id="rId11"/>
    <p:sldId id="600" r:id="rId12"/>
    <p:sldId id="540" r:id="rId13"/>
    <p:sldId id="487" r:id="rId14"/>
    <p:sldId id="488" r:id="rId15"/>
    <p:sldId id="429" r:id="rId16"/>
    <p:sldId id="437" r:id="rId17"/>
    <p:sldId id="683" r:id="rId18"/>
    <p:sldId id="541" r:id="rId19"/>
    <p:sldId id="373" r:id="rId20"/>
    <p:sldId id="489" r:id="rId21"/>
    <p:sldId id="547" r:id="rId22"/>
    <p:sldId id="490" r:id="rId23"/>
    <p:sldId id="544" r:id="rId24"/>
    <p:sldId id="545" r:id="rId25"/>
    <p:sldId id="546" r:id="rId26"/>
    <p:sldId id="701" r:id="rId27"/>
    <p:sldId id="684" r:id="rId28"/>
    <p:sldId id="685" r:id="rId29"/>
    <p:sldId id="687" r:id="rId30"/>
    <p:sldId id="698" r:id="rId31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117">
          <p15:clr>
            <a:srgbClr val="A4A3A4"/>
          </p15:clr>
        </p15:guide>
        <p15:guide id="2" orient="horz" pos="2341">
          <p15:clr>
            <a:srgbClr val="A4A3A4"/>
          </p15:clr>
        </p15:guide>
        <p15:guide id="3" orient="horz" pos="1298">
          <p15:clr>
            <a:srgbClr val="A4A3A4"/>
          </p15:clr>
        </p15:guide>
        <p15:guide id="4" orient="horz" pos="4156">
          <p15:clr>
            <a:srgbClr val="A4A3A4"/>
          </p15:clr>
        </p15:guide>
        <p15:guide id="5" orient="horz" pos="1480">
          <p15:clr>
            <a:srgbClr val="A4A3A4"/>
          </p15:clr>
        </p15:guide>
        <p15:guide id="6" orient="horz" pos="1661">
          <p15:clr>
            <a:srgbClr val="A4A3A4"/>
          </p15:clr>
        </p15:guide>
        <p15:guide id="7" pos="340">
          <p15:clr>
            <a:srgbClr val="A4A3A4"/>
          </p15:clr>
        </p15:guide>
        <p15:guide id="8" pos="5420">
          <p15:clr>
            <a:srgbClr val="A4A3A4"/>
          </p15:clr>
        </p15:guide>
        <p15:guide id="9" pos="1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753" autoAdjust="0"/>
    <p:restoredTop sz="94660"/>
  </p:normalViewPr>
  <p:slideViewPr>
    <p:cSldViewPr showGuides="1">
      <p:cViewPr varScale="1">
        <p:scale>
          <a:sx n="68" d="100"/>
          <a:sy n="68" d="100"/>
        </p:scale>
        <p:origin x="-636" y="-108"/>
      </p:cViewPr>
      <p:guideLst>
        <p:guide orient="horz" pos="1117"/>
        <p:guide orient="horz" pos="2341"/>
        <p:guide orient="horz" pos="1298"/>
        <p:guide orient="horz" pos="4156"/>
        <p:guide orient="horz" pos="1480"/>
        <p:guide orient="horz" pos="1661"/>
        <p:guide pos="340"/>
        <p:guide pos="5420"/>
        <p:guide pos="15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240AA-716A-4E11-9E78-5F4A2498BAA3}" type="datetimeFigureOut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7F63CD-2645-49E9-AA54-10235E99096D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171910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8C2D60-2F62-4613-91E4-38C9589B0DCF}" type="slidenum">
              <a:rPr lang="ko-KR" altLang="en-US" smtClean="0"/>
              <a:pPr>
                <a:defRPr/>
              </a:pPr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9550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8C2D60-2F62-4613-91E4-38C9589B0DCF}" type="slidenum">
              <a:rPr lang="ko-KR" altLang="en-US" smtClean="0"/>
              <a:pPr>
                <a:defRPr/>
              </a:pPr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311091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4668AFE-88C0-45D4-977B-1CE59B4BBA5C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64DB81-9BC5-4CD0-B105-BF3DCEB83181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F0B4A6-FCEE-4910-A8DB-84D9C25C93E2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제목 및 내용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50" descr="standard copy3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81250"/>
          <a:stretch>
            <a:fillRect/>
          </a:stretch>
        </p:blipFill>
        <p:spPr bwMode="auto">
          <a:xfrm>
            <a:off x="0" y="0"/>
            <a:ext cx="17145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내용 개체 틀 2"/>
          <p:cNvSpPr>
            <a:spLocks noGrp="1"/>
          </p:cNvSpPr>
          <p:nvPr>
            <p:ph idx="1"/>
          </p:nvPr>
        </p:nvSpPr>
        <p:spPr>
          <a:xfrm>
            <a:off x="2928926" y="642918"/>
            <a:ext cx="5972188" cy="5483245"/>
          </a:xfrm>
          <a:prstGeom prst="rect">
            <a:avLst/>
          </a:prstGeom>
        </p:spPr>
        <p:txBody>
          <a:bodyPr/>
          <a:lstStyle>
            <a:lvl1pPr>
              <a:buFontTx/>
              <a:buBlip>
                <a:blip r:embed="rId3"/>
              </a:buBlip>
              <a:defRPr sz="2400" b="1">
                <a:solidFill>
                  <a:srgbClr val="002060"/>
                </a:solidFill>
              </a:defRPr>
            </a:lvl1pPr>
            <a:lvl2pPr marL="533400" indent="-266700">
              <a:buFontTx/>
              <a:buBlip>
                <a:blip r:embed="rId4"/>
              </a:buBlip>
              <a:defRPr sz="2000" b="1">
                <a:solidFill>
                  <a:srgbClr val="9900CC"/>
                </a:solidFill>
              </a:defRPr>
            </a:lvl2pPr>
            <a:lvl3pPr marL="723900" indent="-190500">
              <a:buFont typeface="맑은 고딕" pitchFamily="50" charset="-127"/>
              <a:buChar char="–"/>
              <a:defRPr sz="1600" b="1"/>
            </a:lvl3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</p:txBody>
      </p:sp>
      <p:sp>
        <p:nvSpPr>
          <p:cNvPr id="10" name="텍스트 개체 틀 9"/>
          <p:cNvSpPr>
            <a:spLocks noGrp="1"/>
          </p:cNvSpPr>
          <p:nvPr>
            <p:ph type="body" sz="quarter" idx="13"/>
          </p:nvPr>
        </p:nvSpPr>
        <p:spPr>
          <a:xfrm>
            <a:off x="214282" y="4214822"/>
            <a:ext cx="2428861" cy="571500"/>
          </a:xfrm>
          <a:prstGeom prst="rect">
            <a:avLst/>
          </a:prstGeom>
        </p:spPr>
        <p:txBody>
          <a:bodyPr/>
          <a:lstStyle>
            <a:lvl1pPr>
              <a:lnSpc>
                <a:spcPts val="3800"/>
              </a:lnSpc>
              <a:buNone/>
              <a:defRPr sz="3200" b="1">
                <a:solidFill>
                  <a:srgbClr val="0033CC"/>
                </a:solidFill>
                <a:effectLst/>
                <a:latin typeface="HY헤드라인M" pitchFamily="18" charset="-127"/>
                <a:ea typeface="HY헤드라인M" pitchFamily="18" charset="-127"/>
              </a:defRPr>
            </a:lvl1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83147" y="1340768"/>
            <a:ext cx="4784948" cy="4784948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52320" y="116632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그림 50" descr="standard copy3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81250"/>
          <a:stretch>
            <a:fillRect/>
          </a:stretch>
        </p:blipFill>
        <p:spPr bwMode="auto">
          <a:xfrm>
            <a:off x="0" y="0"/>
            <a:ext cx="17145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그림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83147" y="1340768"/>
            <a:ext cx="4784948" cy="4784948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52320" y="116632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198317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캡션 있는 그림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3D2CD0-CB30-43D9-9C18-66B15C9E3A6A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캡션 있는 그림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1AEA37-0E53-49C8-8230-75BCF598B80B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50" descr="standard copy3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81250"/>
          <a:stretch>
            <a:fillRect/>
          </a:stretch>
        </p:blipFill>
        <p:spPr bwMode="auto">
          <a:xfrm>
            <a:off x="0" y="0"/>
            <a:ext cx="17145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내용 개체 틀 2"/>
          <p:cNvSpPr>
            <a:spLocks noGrp="1"/>
          </p:cNvSpPr>
          <p:nvPr>
            <p:ph idx="1"/>
          </p:nvPr>
        </p:nvSpPr>
        <p:spPr>
          <a:xfrm>
            <a:off x="2928926" y="642918"/>
            <a:ext cx="5972188" cy="5483245"/>
          </a:xfrm>
          <a:prstGeom prst="rect">
            <a:avLst/>
          </a:prstGeom>
        </p:spPr>
        <p:txBody>
          <a:bodyPr/>
          <a:lstStyle>
            <a:lvl1pPr>
              <a:buFontTx/>
              <a:buBlip>
                <a:blip r:embed="rId3"/>
              </a:buBlip>
              <a:defRPr sz="2400" b="1">
                <a:solidFill>
                  <a:srgbClr val="002060"/>
                </a:solidFill>
              </a:defRPr>
            </a:lvl1pPr>
            <a:lvl2pPr marL="533400" indent="-266700">
              <a:buFontTx/>
              <a:buBlip>
                <a:blip r:embed="rId4"/>
              </a:buBlip>
              <a:defRPr sz="2000" b="1">
                <a:solidFill>
                  <a:srgbClr val="9900CC"/>
                </a:solidFill>
              </a:defRPr>
            </a:lvl2pPr>
            <a:lvl3pPr marL="723900" indent="-190500">
              <a:buFont typeface="맑은 고딕" pitchFamily="50" charset="-127"/>
              <a:buChar char="–"/>
              <a:defRPr sz="1600" b="1"/>
            </a:lvl3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</p:txBody>
      </p:sp>
      <p:sp>
        <p:nvSpPr>
          <p:cNvPr id="10" name="텍스트 개체 틀 9"/>
          <p:cNvSpPr>
            <a:spLocks noGrp="1"/>
          </p:cNvSpPr>
          <p:nvPr>
            <p:ph type="body" sz="quarter" idx="13"/>
          </p:nvPr>
        </p:nvSpPr>
        <p:spPr>
          <a:xfrm>
            <a:off x="214282" y="4214822"/>
            <a:ext cx="2428861" cy="571500"/>
          </a:xfrm>
          <a:prstGeom prst="rect">
            <a:avLst/>
          </a:prstGeom>
        </p:spPr>
        <p:txBody>
          <a:bodyPr/>
          <a:lstStyle>
            <a:lvl1pPr>
              <a:lnSpc>
                <a:spcPts val="3800"/>
              </a:lnSpc>
              <a:buNone/>
              <a:defRPr sz="3200" b="1">
                <a:solidFill>
                  <a:srgbClr val="0033CC"/>
                </a:solidFill>
                <a:effectLst/>
                <a:latin typeface="HY헤드라인M" pitchFamily="18" charset="-127"/>
                <a:ea typeface="HY헤드라인M" pitchFamily="18" charset="-127"/>
              </a:defRPr>
            </a:lvl1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  <p:pic>
        <p:nvPicPr>
          <p:cNvPr id="6" name="그림 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83147" y="1340768"/>
            <a:ext cx="4784948" cy="4784948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52320" y="116632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198317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418058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42F3A1-6F05-41D0-A6A8-0DAD8A9C46A1}" type="slidenum">
              <a:rPr lang="en-US" altLang="ko-KR" smtClean="0"/>
              <a:pPr>
                <a:defRPr/>
              </a:pPr>
              <a:t>‹#›</a:t>
            </a:fld>
            <a:endParaRPr lang="en-US" altLang="ko-KR" sz="1200" dirty="0"/>
          </a:p>
        </p:txBody>
      </p:sp>
      <p:sp>
        <p:nvSpPr>
          <p:cNvPr id="4" name="내용 개체 틀 2"/>
          <p:cNvSpPr>
            <a:spLocks noGrp="1"/>
          </p:cNvSpPr>
          <p:nvPr>
            <p:ph idx="1"/>
          </p:nvPr>
        </p:nvSpPr>
        <p:spPr>
          <a:xfrm>
            <a:off x="457200" y="980729"/>
            <a:ext cx="8229600" cy="5145438"/>
          </a:xfrm>
          <a:prstGeom prst="rect">
            <a:avLst/>
          </a:prstGeom>
        </p:spPr>
        <p:txBody>
          <a:bodyPr/>
          <a:lstStyle>
            <a:lvl1pPr>
              <a:defRPr sz="2000" b="0">
                <a:latin typeface="HY헤드라인M" pitchFamily="18" charset="-127"/>
                <a:ea typeface="HY헤드라인M" pitchFamily="18" charset="-127"/>
              </a:defRPr>
            </a:lvl1pPr>
            <a:lvl2pPr>
              <a:defRPr sz="1800" b="0">
                <a:latin typeface="HY헤드라인M" pitchFamily="18" charset="-127"/>
                <a:ea typeface="HY헤드라인M" pitchFamily="18" charset="-127"/>
              </a:defRPr>
            </a:lvl2pPr>
            <a:lvl3pPr>
              <a:defRPr sz="1600" b="0">
                <a:latin typeface="HY헤드라인M" pitchFamily="18" charset="-127"/>
                <a:ea typeface="HY헤드라인M" pitchFamily="18" charset="-127"/>
              </a:defRPr>
            </a:lvl3pPr>
            <a:lvl4pPr>
              <a:defRPr sz="1600" b="0">
                <a:latin typeface="HY헤드라인M" pitchFamily="18" charset="-127"/>
                <a:ea typeface="HY헤드라인M" pitchFamily="18" charset="-127"/>
              </a:defRPr>
            </a:lvl4pPr>
            <a:lvl5pPr>
              <a:defRPr sz="1600" b="0">
                <a:latin typeface="HY헤드라인M" pitchFamily="18" charset="-127"/>
                <a:ea typeface="HY헤드라인M" pitchFamily="18" charset="-127"/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4121148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4668AFE-88C0-45D4-977B-1CE59B4BBA5C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795F2E-10CD-4F9B-A63E-9DBCA17271E8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74FB5-DCB1-4780-BDB9-5CDE8DBF76DB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795F2E-10CD-4F9B-A63E-9DBCA17271E8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EB987D-EDD2-4719-8553-1D1A26F43941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FBB788-56C6-4777-B5A6-3237EC689EC9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DD2CC-175B-4CEB-ABD5-18671C39A02F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B1EB8-513F-4760-BDC0-C38127F036BD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89B73A4-93B1-49BF-892E-BD27678AC4F5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그림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3D2CD0-CB30-43D9-9C18-66B15C9E3A6A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64DB81-9BC5-4CD0-B105-BF3DCEB83181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F0B4A6-FCEE-4910-A8DB-84D9C25C93E2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제목 및 내용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50" descr="standard copy3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81250"/>
          <a:stretch>
            <a:fillRect/>
          </a:stretch>
        </p:blipFill>
        <p:spPr bwMode="auto">
          <a:xfrm>
            <a:off x="0" y="0"/>
            <a:ext cx="17145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내용 개체 틀 2"/>
          <p:cNvSpPr>
            <a:spLocks noGrp="1"/>
          </p:cNvSpPr>
          <p:nvPr>
            <p:ph idx="1"/>
          </p:nvPr>
        </p:nvSpPr>
        <p:spPr>
          <a:xfrm>
            <a:off x="2928926" y="642918"/>
            <a:ext cx="5972188" cy="5483245"/>
          </a:xfrm>
          <a:prstGeom prst="rect">
            <a:avLst/>
          </a:prstGeom>
        </p:spPr>
        <p:txBody>
          <a:bodyPr/>
          <a:lstStyle>
            <a:lvl1pPr>
              <a:buFontTx/>
              <a:buBlip>
                <a:blip r:embed="rId3"/>
              </a:buBlip>
              <a:defRPr sz="2400" b="1">
                <a:solidFill>
                  <a:srgbClr val="002060"/>
                </a:solidFill>
              </a:defRPr>
            </a:lvl1pPr>
            <a:lvl2pPr marL="533400" indent="-266700">
              <a:buFontTx/>
              <a:buBlip>
                <a:blip r:embed="rId4"/>
              </a:buBlip>
              <a:defRPr sz="2000" b="1">
                <a:solidFill>
                  <a:srgbClr val="9900CC"/>
                </a:solidFill>
              </a:defRPr>
            </a:lvl2pPr>
            <a:lvl3pPr marL="723900" indent="-190500">
              <a:buFont typeface="맑은 고딕" pitchFamily="50" charset="-127"/>
              <a:buChar char="–"/>
              <a:defRPr sz="1600" b="1"/>
            </a:lvl3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</p:txBody>
      </p:sp>
      <p:sp>
        <p:nvSpPr>
          <p:cNvPr id="10" name="텍스트 개체 틀 9"/>
          <p:cNvSpPr>
            <a:spLocks noGrp="1"/>
          </p:cNvSpPr>
          <p:nvPr>
            <p:ph type="body" sz="quarter" idx="13"/>
          </p:nvPr>
        </p:nvSpPr>
        <p:spPr>
          <a:xfrm>
            <a:off x="214282" y="4214822"/>
            <a:ext cx="2428861" cy="571500"/>
          </a:xfrm>
          <a:prstGeom prst="rect">
            <a:avLst/>
          </a:prstGeom>
        </p:spPr>
        <p:txBody>
          <a:bodyPr/>
          <a:lstStyle>
            <a:lvl1pPr>
              <a:lnSpc>
                <a:spcPts val="3800"/>
              </a:lnSpc>
              <a:buNone/>
              <a:defRPr sz="3200" b="1">
                <a:solidFill>
                  <a:srgbClr val="0033CC"/>
                </a:solidFill>
                <a:effectLst/>
                <a:latin typeface="HY헤드라인M" pitchFamily="18" charset="-127"/>
                <a:ea typeface="HY헤드라인M" pitchFamily="18" charset="-127"/>
              </a:defRPr>
            </a:lvl1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83147" y="1340768"/>
            <a:ext cx="4784948" cy="4784948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52320" y="116632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그림 50" descr="standard copy3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81250"/>
          <a:stretch>
            <a:fillRect/>
          </a:stretch>
        </p:blipFill>
        <p:spPr bwMode="auto">
          <a:xfrm>
            <a:off x="0" y="0"/>
            <a:ext cx="17145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그림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83147" y="1340768"/>
            <a:ext cx="4784948" cy="4784948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52320" y="116632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198317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418058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42F3A1-6F05-41D0-A6A8-0DAD8A9C46A1}" type="slidenum">
              <a:rPr lang="en-US" altLang="ko-KR" smtClean="0"/>
              <a:pPr>
                <a:defRPr/>
              </a:pPr>
              <a:t>‹#›</a:t>
            </a:fld>
            <a:endParaRPr lang="en-US" altLang="ko-KR" sz="1200" dirty="0"/>
          </a:p>
        </p:txBody>
      </p:sp>
      <p:sp>
        <p:nvSpPr>
          <p:cNvPr id="4" name="내용 개체 틀 2"/>
          <p:cNvSpPr>
            <a:spLocks noGrp="1"/>
          </p:cNvSpPr>
          <p:nvPr>
            <p:ph idx="1"/>
          </p:nvPr>
        </p:nvSpPr>
        <p:spPr>
          <a:xfrm>
            <a:off x="457200" y="980729"/>
            <a:ext cx="8229600" cy="5145438"/>
          </a:xfrm>
          <a:prstGeom prst="rect">
            <a:avLst/>
          </a:prstGeom>
        </p:spPr>
        <p:txBody>
          <a:bodyPr/>
          <a:lstStyle>
            <a:lvl1pPr>
              <a:defRPr sz="2000" b="0">
                <a:latin typeface="HY헤드라인M" pitchFamily="18" charset="-127"/>
                <a:ea typeface="HY헤드라인M" pitchFamily="18" charset="-127"/>
              </a:defRPr>
            </a:lvl1pPr>
            <a:lvl2pPr>
              <a:defRPr sz="1800" b="0">
                <a:latin typeface="HY헤드라인M" pitchFamily="18" charset="-127"/>
                <a:ea typeface="HY헤드라인M" pitchFamily="18" charset="-127"/>
              </a:defRPr>
            </a:lvl2pPr>
            <a:lvl3pPr>
              <a:defRPr sz="1600" b="0">
                <a:latin typeface="HY헤드라인M" pitchFamily="18" charset="-127"/>
                <a:ea typeface="HY헤드라인M" pitchFamily="18" charset="-127"/>
              </a:defRPr>
            </a:lvl3pPr>
            <a:lvl4pPr>
              <a:defRPr sz="1600" b="0">
                <a:latin typeface="HY헤드라인M" pitchFamily="18" charset="-127"/>
                <a:ea typeface="HY헤드라인M" pitchFamily="18" charset="-127"/>
              </a:defRPr>
            </a:lvl4pPr>
            <a:lvl5pPr>
              <a:defRPr sz="1600" b="0">
                <a:latin typeface="HY헤드라인M" pitchFamily="18" charset="-127"/>
                <a:ea typeface="HY헤드라인M" pitchFamily="18" charset="-127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4121148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74FB5-DCB1-4780-BDB9-5CDE8DBF76DB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EB987D-EDD2-4719-8553-1D1A26F43941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FBB788-56C6-4777-B5A6-3237EC689EC9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DD2CC-175B-4CEB-ABD5-18671C39A02F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BB1EB8-513F-4760-BDC0-C38127F036BD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89B73A4-93B1-49BF-892E-BD27678AC4F5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dirty="0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3D2CD0-CB30-43D9-9C18-66B15C9E3A6A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8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3D2CD0-CB30-43D9-9C18-66B15C9E3A6A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693" r:id="rId14"/>
    <p:sldLayoutId id="2147483696" r:id="rId15"/>
    <p:sldLayoutId id="2147483697" r:id="rId16"/>
  </p:sldLayoutIdLst>
  <p:hf hdr="0" ftr="0" dt="0"/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3D2CD0-CB30-43D9-9C18-66B15C9E3A6A}" type="datetime1">
              <a:rPr lang="ko-KR" altLang="en-US" smtClean="0"/>
              <a:pPr/>
              <a:t>2015-01-23</a:t>
            </a:fld>
            <a:endParaRPr lang="ko-KR" altLang="en-US" dirty="0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8D8B458-0D17-4DB3-876C-12CC7FF2B30C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hdr="0" ftr="0" dt="0"/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ivacy.go.kr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7.xml"/><Relationship Id="rId5" Type="http://schemas.openxmlformats.org/officeDocument/2006/relationships/image" Target="../media/image9.gif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1"/>
          <p:cNvSpPr>
            <a:spLocks noGrp="1"/>
          </p:cNvSpPr>
          <p:nvPr>
            <p:ph type="ctrTitle"/>
          </p:nvPr>
        </p:nvSpPr>
        <p:spPr bwMode="auto">
          <a:xfrm>
            <a:off x="323528" y="1428736"/>
            <a:ext cx="8496944" cy="1143008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ko-KR" altLang="en-US" kern="800" dirty="0" smtClean="0">
                <a:latin typeface="HY헤드라인M" pitchFamily="18" charset="-127"/>
                <a:ea typeface="HY헤드라인M" pitchFamily="18" charset="-127"/>
              </a:rPr>
              <a:t>의료기관</a:t>
            </a:r>
            <a:r>
              <a:rPr lang="ko-KR" altLang="en-US" b="1" kern="800" dirty="0" smtClean="0">
                <a:latin typeface="HY헤드라인M" pitchFamily="18" charset="-127"/>
                <a:ea typeface="HY헤드라인M" pitchFamily="18" charset="-127"/>
              </a:rPr>
              <a:t>의  개인정보 보호  </a:t>
            </a:r>
            <a:endParaRPr lang="ko-KR" altLang="en-US" sz="3200" b="1" kern="80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892943" y="3501008"/>
            <a:ext cx="7358114" cy="101566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2015. 1. 23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ko-KR" sz="11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ko-KR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의료기관정책과 박미라 서기관</a:t>
            </a:r>
            <a:endParaRPr lang="en-US" altLang="ko-KR" sz="24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7" name="Picture 62" descr="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2402962"/>
            <a:ext cx="233362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슬라이드 번호 개체 틀 1"/>
          <p:cNvSpPr txBox="1">
            <a:spLocks/>
          </p:cNvSpPr>
          <p:nvPr/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10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439738" y="260350"/>
            <a:ext cx="8229600" cy="576263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주민번호 수집 법정주의</a:t>
            </a:r>
            <a:r>
              <a:rPr kumimoji="1" lang="en-US" altLang="ko-KR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(</a:t>
            </a:r>
            <a:r>
              <a:rPr kumimoji="1" lang="ko-KR" alt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법 개정</a:t>
            </a:r>
            <a:r>
              <a:rPr kumimoji="1" lang="en-US" altLang="ko-KR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)</a:t>
            </a:r>
            <a:endParaRPr kumimoji="1" lang="ko-KR" alt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HY헤드라인M" pitchFamily="18" charset="-127"/>
              <a:ea typeface="HY헤드라인M" pitchFamily="18" charset="-127"/>
              <a:cs typeface="+mj-cs"/>
            </a:endParaRP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264220" y="1501759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6" name="AutoShape 60"/>
          <p:cNvSpPr>
            <a:spLocks noChangeArrowheads="1"/>
          </p:cNvSpPr>
          <p:nvPr/>
        </p:nvSpPr>
        <p:spPr bwMode="auto">
          <a:xfrm>
            <a:off x="251520" y="1547796"/>
            <a:ext cx="8593137" cy="1809766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3" name="그룹 10"/>
          <p:cNvGrpSpPr>
            <a:grpSpLocks/>
          </p:cNvGrpSpPr>
          <p:nvPr/>
        </p:nvGrpSpPr>
        <p:grpSpPr bwMode="auto">
          <a:xfrm>
            <a:off x="515044" y="1142984"/>
            <a:ext cx="5700030" cy="504279"/>
            <a:chOff x="327025" y="1786415"/>
            <a:chExt cx="6608677" cy="323373"/>
          </a:xfrm>
        </p:grpSpPr>
        <p:sp>
          <p:nvSpPr>
            <p:cNvPr id="18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3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1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9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1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" name="Text Box 73"/>
            <p:cNvSpPr txBox="1">
              <a:spLocks noChangeArrowheads="1"/>
            </p:cNvSpPr>
            <p:nvPr/>
          </p:nvSpPr>
          <p:spPr bwMode="auto">
            <a:xfrm>
              <a:off x="369297" y="1840928"/>
              <a:ext cx="6566405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eaLnBrk="0" latinLnBrk="0" hangingPunct="0">
                <a:spcBef>
                  <a:spcPct val="0"/>
                </a:spcBef>
              </a:pP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 부칙 </a:t>
              </a:r>
              <a:r>
                <a:rPr kumimoji="0" lang="en-US" altLang="ko-KR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&lt;</a:t>
              </a: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법률 제</a:t>
              </a:r>
              <a:r>
                <a:rPr kumimoji="0" lang="en-US" altLang="ko-KR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12504</a:t>
              </a: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호</a:t>
              </a:r>
              <a:r>
                <a:rPr kumimoji="0" lang="en-US" altLang="ko-KR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&gt;, 2014.3.24</a:t>
              </a:r>
            </a:p>
          </p:txBody>
        </p:sp>
      </p:grpSp>
      <p:sp>
        <p:nvSpPr>
          <p:cNvPr id="22" name="Rectangle 5"/>
          <p:cNvSpPr txBox="1">
            <a:spLocks noChangeArrowheads="1"/>
          </p:cNvSpPr>
          <p:nvPr/>
        </p:nvSpPr>
        <p:spPr bwMode="auto">
          <a:xfrm>
            <a:off x="755576" y="1791344"/>
            <a:ext cx="8280920" cy="109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9pPr>
          </a:lstStyle>
          <a:p>
            <a:endParaRPr lang="ko-KR" altLang="en-US" sz="2000" dirty="0" smtClean="0"/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endParaRPr kumimoji="0" lang="ko-KR" altLang="en-US" sz="10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kumimoji="0" lang="ko-KR" altLang="en-US" sz="20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kumimoji="0" lang="en-US" altLang="ko-KR" sz="16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내용 개체 틀 29"/>
          <p:cNvSpPr txBox="1">
            <a:spLocks/>
          </p:cNvSpPr>
          <p:nvPr/>
        </p:nvSpPr>
        <p:spPr>
          <a:xfrm>
            <a:off x="357158" y="1787066"/>
            <a:ext cx="8286808" cy="14990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66700" lvl="0" indent="-157163" algn="just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2400" b="1" dirty="0" smtClean="0"/>
              <a:t>“</a:t>
            </a:r>
            <a:r>
              <a:rPr lang="ko-KR" altLang="en-US" sz="2400" b="1" dirty="0" smtClean="0"/>
              <a:t>법률 제</a:t>
            </a:r>
            <a:r>
              <a:rPr lang="en-US" altLang="ko-KR" sz="2400" b="1" dirty="0" smtClean="0"/>
              <a:t>11990</a:t>
            </a:r>
            <a:r>
              <a:rPr lang="ko-KR" altLang="en-US" sz="2400" b="1" dirty="0" smtClean="0"/>
              <a:t>호 개인정보 보호법 일부개정법률 </a:t>
            </a:r>
            <a:r>
              <a:rPr lang="ko-KR" alt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</a:t>
            </a:r>
            <a:r>
              <a:rPr lang="en-US" altLang="ko-K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</a:t>
            </a:r>
            <a:r>
              <a:rPr lang="ko-KR" alt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조의</a:t>
            </a:r>
            <a:r>
              <a:rPr lang="en-US" altLang="ko-K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400" b="1" dirty="0" smtClean="0"/>
              <a:t>및 </a:t>
            </a:r>
            <a:r>
              <a:rPr lang="ko-KR" alt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</a:t>
            </a:r>
            <a:r>
              <a:rPr lang="en-US" altLang="ko-K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75</a:t>
            </a:r>
            <a:r>
              <a:rPr lang="ko-KR" alt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조제</a:t>
            </a:r>
            <a:r>
              <a:rPr lang="en-US" altLang="ko-K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ko-KR" alt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항제</a:t>
            </a:r>
            <a:r>
              <a:rPr lang="en-US" altLang="ko-KR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ko-KR" alt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호</a:t>
            </a:r>
            <a:r>
              <a:rPr lang="ko-KR" altLang="en-US" sz="2400" b="1" dirty="0" smtClean="0"/>
              <a:t>의 개정규정은 </a:t>
            </a:r>
            <a:r>
              <a:rPr lang="en-US" altLang="ko-KR" sz="2400" b="1" spc="-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2016</a:t>
            </a:r>
            <a:r>
              <a:rPr lang="ko-KR" altLang="en-US" sz="2400" b="1" spc="-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년 </a:t>
            </a:r>
            <a:r>
              <a:rPr lang="en-US" altLang="ko-KR" sz="2400" b="1" spc="-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ko-KR" altLang="en-US" sz="2400" b="1" spc="-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월 </a:t>
            </a:r>
            <a:r>
              <a:rPr lang="en-US" altLang="ko-KR" sz="2400" b="1" spc="-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ko-KR" altLang="en-US" sz="2400" b="1" spc="-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</a:t>
            </a:r>
            <a:r>
              <a:rPr lang="ko-KR" altLang="en-US" sz="2400" b="1" dirty="0" smtClean="0"/>
              <a:t>부터 시행한다</a:t>
            </a:r>
            <a:r>
              <a:rPr lang="en-US" altLang="ko-KR" sz="2400" b="1" dirty="0" smtClean="0"/>
              <a:t>.”</a:t>
            </a:r>
          </a:p>
        </p:txBody>
      </p:sp>
      <p:sp>
        <p:nvSpPr>
          <p:cNvPr id="23" name="AutoShape 60"/>
          <p:cNvSpPr>
            <a:spLocks noChangeArrowheads="1"/>
          </p:cNvSpPr>
          <p:nvPr/>
        </p:nvSpPr>
        <p:spPr bwMode="auto">
          <a:xfrm>
            <a:off x="265143" y="3571876"/>
            <a:ext cx="8593137" cy="2000264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25" name="내용 개체 틀 29"/>
          <p:cNvSpPr txBox="1">
            <a:spLocks/>
          </p:cNvSpPr>
          <p:nvPr/>
        </p:nvSpPr>
        <p:spPr>
          <a:xfrm>
            <a:off x="428596" y="3786190"/>
            <a:ext cx="8229600" cy="1714512"/>
          </a:xfrm>
          <a:prstGeom prst="rect">
            <a:avLst/>
          </a:prstGeom>
        </p:spPr>
        <p:txBody>
          <a:bodyPr vert="horz">
            <a:normAutofit fontScale="55000" lnSpcReduction="20000"/>
          </a:bodyPr>
          <a:lstStyle/>
          <a:p>
            <a:pPr algn="just" eaLnBrk="0" latinLnBrk="0" hangingPunct="0">
              <a:lnSpc>
                <a:spcPct val="120000"/>
              </a:lnSpc>
              <a:spcBef>
                <a:spcPct val="0"/>
              </a:spcBef>
            </a:pPr>
            <a:r>
              <a:rPr lang="ko-KR" altLang="en-US" sz="2800" b="1" dirty="0" smtClean="0">
                <a:solidFill>
                  <a:srgbClr val="0000FF"/>
                </a:solidFill>
                <a:latin typeface="Arial" charset="0"/>
                <a:ea typeface="HY헤드라인M" pitchFamily="18" charset="-127"/>
              </a:rPr>
              <a:t>제</a:t>
            </a:r>
            <a:r>
              <a:rPr lang="en-US" altLang="ko-KR" sz="2800" b="1" dirty="0" smtClean="0">
                <a:solidFill>
                  <a:srgbClr val="0000FF"/>
                </a:solidFill>
                <a:latin typeface="Arial" charset="0"/>
                <a:ea typeface="HY헤드라인M" pitchFamily="18" charset="-127"/>
              </a:rPr>
              <a:t>24</a:t>
            </a:r>
            <a:r>
              <a:rPr lang="ko-KR" altLang="en-US" sz="2800" b="1" dirty="0" smtClean="0">
                <a:solidFill>
                  <a:srgbClr val="0000FF"/>
                </a:solidFill>
                <a:latin typeface="Arial" charset="0"/>
                <a:ea typeface="HY헤드라인M" pitchFamily="18" charset="-127"/>
              </a:rPr>
              <a:t>조의</a:t>
            </a:r>
            <a:r>
              <a:rPr lang="en-US" altLang="ko-KR" sz="2800" b="1" dirty="0" smtClean="0">
                <a:solidFill>
                  <a:srgbClr val="0000FF"/>
                </a:solidFill>
                <a:latin typeface="Arial" charset="0"/>
                <a:ea typeface="HY헤드라인M" pitchFamily="18" charset="-127"/>
              </a:rPr>
              <a:t>2(</a:t>
            </a:r>
            <a:r>
              <a:rPr lang="ko-KR" altLang="en-US" sz="2800" b="1" dirty="0" smtClean="0">
                <a:solidFill>
                  <a:srgbClr val="0000FF"/>
                </a:solidFill>
                <a:latin typeface="Arial" charset="0"/>
                <a:ea typeface="HY헤드라인M" pitchFamily="18" charset="-127"/>
              </a:rPr>
              <a:t>주민등록번호 처리의 제한</a:t>
            </a:r>
            <a:r>
              <a:rPr lang="en-US" altLang="ko-KR" sz="2800" b="1" dirty="0" smtClean="0">
                <a:solidFill>
                  <a:srgbClr val="0000FF"/>
                </a:solidFill>
                <a:latin typeface="Arial" charset="0"/>
                <a:ea typeface="HY헤드라인M" pitchFamily="18" charset="-127"/>
              </a:rPr>
              <a:t>)</a:t>
            </a:r>
          </a:p>
          <a:p>
            <a:pPr algn="just" eaLnBrk="0" latinLnBrk="0" hangingPunct="0">
              <a:lnSpc>
                <a:spcPct val="120000"/>
              </a:lnSpc>
              <a:spcBef>
                <a:spcPct val="0"/>
              </a:spcBef>
            </a:pPr>
            <a:endParaRPr lang="en-US" altLang="ko-KR" sz="280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  <a:p>
            <a:pPr algn="just" eaLnBrk="0" latinLnBrk="0" hangingPunct="0">
              <a:lnSpc>
                <a:spcPct val="120000"/>
              </a:lnSpc>
              <a:spcBef>
                <a:spcPct val="0"/>
              </a:spcBef>
            </a:pPr>
            <a:r>
              <a:rPr lang="ko-KR" altLang="en-US" sz="2800" b="1" dirty="0" smtClean="0">
                <a:solidFill>
                  <a:srgbClr val="0000FF"/>
                </a:solidFill>
                <a:latin typeface="Arial" charset="0"/>
                <a:ea typeface="HY헤드라인M" pitchFamily="18" charset="-127"/>
              </a:rPr>
              <a:t>제</a:t>
            </a:r>
            <a:r>
              <a:rPr lang="en-US" altLang="ko-KR" sz="2800" b="1" dirty="0" smtClean="0">
                <a:solidFill>
                  <a:srgbClr val="0000FF"/>
                </a:solidFill>
                <a:latin typeface="Arial" charset="0"/>
                <a:ea typeface="HY헤드라인M" pitchFamily="18" charset="-127"/>
              </a:rPr>
              <a:t>75</a:t>
            </a:r>
            <a:r>
              <a:rPr lang="ko-KR" altLang="en-US" sz="2800" b="1" dirty="0" smtClean="0">
                <a:solidFill>
                  <a:srgbClr val="0000FF"/>
                </a:solidFill>
                <a:latin typeface="Arial" charset="0"/>
                <a:ea typeface="HY헤드라인M" pitchFamily="18" charset="-127"/>
              </a:rPr>
              <a:t>조</a:t>
            </a:r>
            <a:r>
              <a:rPr lang="en-US" altLang="ko-KR" sz="2800" b="1" dirty="0" smtClean="0">
                <a:solidFill>
                  <a:srgbClr val="0000FF"/>
                </a:solidFill>
                <a:latin typeface="Arial" charset="0"/>
                <a:ea typeface="HY헤드라인M" pitchFamily="18" charset="-127"/>
              </a:rPr>
              <a:t>(</a:t>
            </a:r>
            <a:r>
              <a:rPr lang="ko-KR" altLang="en-US" sz="2800" b="1" dirty="0" smtClean="0">
                <a:solidFill>
                  <a:srgbClr val="0000FF"/>
                </a:solidFill>
                <a:latin typeface="Arial" charset="0"/>
                <a:ea typeface="HY헤드라인M" pitchFamily="18" charset="-127"/>
              </a:rPr>
              <a:t>과태료</a:t>
            </a:r>
            <a:r>
              <a:rPr lang="en-US" altLang="ko-KR" sz="2800" b="1" dirty="0" smtClean="0">
                <a:solidFill>
                  <a:srgbClr val="0000FF"/>
                </a:solidFill>
                <a:latin typeface="Arial" charset="0"/>
                <a:ea typeface="HY헤드라인M" pitchFamily="18" charset="-127"/>
              </a:rPr>
              <a:t>)</a:t>
            </a:r>
          </a:p>
          <a:p>
            <a:pPr algn="just" eaLnBrk="0" latinLnBrk="0" hangingPunct="0">
              <a:lnSpc>
                <a:spcPct val="120000"/>
              </a:lnSpc>
              <a:spcBef>
                <a:spcPct val="0"/>
              </a:spcBef>
            </a:pPr>
            <a:r>
              <a:rPr lang="en-US" altLang="ko-KR" sz="2800" dirty="0" smtClean="0">
                <a:solidFill>
                  <a:srgbClr val="000000"/>
                </a:solidFill>
                <a:latin typeface="Arial" charset="0"/>
                <a:ea typeface="HY헤드라인M" pitchFamily="18" charset="-127"/>
              </a:rPr>
              <a:t>② </a:t>
            </a:r>
            <a:r>
              <a:rPr lang="ko-KR" altLang="en-US" sz="2800" dirty="0" smtClean="0">
                <a:solidFill>
                  <a:srgbClr val="000000"/>
                </a:solidFill>
                <a:latin typeface="Arial" charset="0"/>
                <a:ea typeface="HY헤드라인M" pitchFamily="18" charset="-127"/>
              </a:rPr>
              <a:t>다음 각 호의 어느 하나에 해당하는 자에게는 </a:t>
            </a:r>
            <a:r>
              <a:rPr lang="en-US" altLang="ko-KR" sz="2800" dirty="0" smtClean="0">
                <a:solidFill>
                  <a:srgbClr val="000000"/>
                </a:solidFill>
                <a:latin typeface="Arial" charset="0"/>
                <a:ea typeface="HY헤드라인M" pitchFamily="18" charset="-127"/>
              </a:rPr>
              <a:t>3</a:t>
            </a:r>
            <a:r>
              <a:rPr lang="ko-KR" altLang="en-US" sz="2800" dirty="0" smtClean="0">
                <a:solidFill>
                  <a:srgbClr val="000000"/>
                </a:solidFill>
                <a:latin typeface="Arial" charset="0"/>
                <a:ea typeface="HY헤드라인M" pitchFamily="18" charset="-127"/>
              </a:rPr>
              <a:t>천만원 이하의 과태료를 부과한다</a:t>
            </a:r>
            <a:r>
              <a:rPr lang="en-US" altLang="ko-KR" sz="2800" dirty="0" smtClean="0">
                <a:solidFill>
                  <a:srgbClr val="000000"/>
                </a:solidFill>
                <a:latin typeface="Arial" charset="0"/>
                <a:ea typeface="HY헤드라인M" pitchFamily="18" charset="-127"/>
              </a:rPr>
              <a:t>. </a:t>
            </a:r>
          </a:p>
          <a:p>
            <a:pPr algn="just" eaLnBrk="0" latinLnBrk="0" hangingPunct="0">
              <a:lnSpc>
                <a:spcPct val="120000"/>
              </a:lnSpc>
              <a:spcBef>
                <a:spcPct val="0"/>
              </a:spcBef>
            </a:pPr>
            <a:r>
              <a:rPr lang="en-US" altLang="ko-KR" sz="2800" dirty="0" smtClean="0">
                <a:solidFill>
                  <a:srgbClr val="000000"/>
                </a:solidFill>
                <a:latin typeface="Arial" charset="0"/>
                <a:ea typeface="HY헤드라인M" pitchFamily="18" charset="-127"/>
              </a:rPr>
              <a:t>    &lt;</a:t>
            </a:r>
            <a:r>
              <a:rPr lang="ko-KR" altLang="en-US" sz="2800" dirty="0" smtClean="0">
                <a:solidFill>
                  <a:srgbClr val="000000"/>
                </a:solidFill>
                <a:latin typeface="Arial" charset="0"/>
                <a:ea typeface="HY헤드라인M" pitchFamily="18" charset="-127"/>
              </a:rPr>
              <a:t>개정 </a:t>
            </a:r>
            <a:r>
              <a:rPr lang="en-US" altLang="ko-KR" sz="2800" dirty="0" smtClean="0">
                <a:solidFill>
                  <a:srgbClr val="000000"/>
                </a:solidFill>
                <a:latin typeface="Arial" charset="0"/>
                <a:ea typeface="HY헤드라인M" pitchFamily="18" charset="-127"/>
              </a:rPr>
              <a:t>2013.8.6&gt;</a:t>
            </a:r>
          </a:p>
          <a:p>
            <a:pPr marL="447675" indent="-447675" algn="just" eaLnBrk="0" latinLnBrk="0" hangingPunct="0">
              <a:lnSpc>
                <a:spcPct val="120000"/>
              </a:lnSpc>
              <a:spcBef>
                <a:spcPct val="0"/>
              </a:spcBef>
            </a:pPr>
            <a:r>
              <a:rPr lang="en-US" altLang="ko-KR" sz="2800" dirty="0" smtClean="0">
                <a:solidFill>
                  <a:srgbClr val="000000"/>
                </a:solidFill>
                <a:latin typeface="Arial" charset="0"/>
                <a:ea typeface="HY헤드라인M" pitchFamily="18" charset="-127"/>
              </a:rPr>
              <a:t>    5. </a:t>
            </a:r>
            <a:r>
              <a:rPr lang="ko-KR" altLang="en-US" sz="2800" dirty="0" smtClean="0">
                <a:solidFill>
                  <a:srgbClr val="000000"/>
                </a:solidFill>
                <a:latin typeface="Arial" charset="0"/>
                <a:ea typeface="HY헤드라인M" pitchFamily="18" charset="-127"/>
              </a:rPr>
              <a:t>제</a:t>
            </a:r>
            <a:r>
              <a:rPr lang="en-US" altLang="ko-KR" sz="2800" dirty="0" smtClean="0">
                <a:solidFill>
                  <a:srgbClr val="000000"/>
                </a:solidFill>
                <a:latin typeface="Arial" charset="0"/>
                <a:ea typeface="HY헤드라인M" pitchFamily="18" charset="-127"/>
              </a:rPr>
              <a:t>24</a:t>
            </a:r>
            <a:r>
              <a:rPr lang="ko-KR" altLang="en-US" sz="2800" dirty="0" smtClean="0">
                <a:solidFill>
                  <a:srgbClr val="000000"/>
                </a:solidFill>
                <a:latin typeface="Arial" charset="0"/>
                <a:ea typeface="HY헤드라인M" pitchFamily="18" charset="-127"/>
              </a:rPr>
              <a:t>조의</a:t>
            </a:r>
            <a:r>
              <a:rPr lang="en-US" altLang="ko-KR" sz="2800" dirty="0" smtClean="0">
                <a:solidFill>
                  <a:srgbClr val="000000"/>
                </a:solidFill>
                <a:latin typeface="Arial" charset="0"/>
                <a:ea typeface="HY헤드라인M" pitchFamily="18" charset="-127"/>
              </a:rPr>
              <a:t>2</a:t>
            </a:r>
            <a:r>
              <a:rPr lang="ko-KR" altLang="en-US" sz="2800" dirty="0" smtClean="0">
                <a:solidFill>
                  <a:srgbClr val="000000"/>
                </a:solidFill>
                <a:latin typeface="Arial" charset="0"/>
                <a:ea typeface="HY헤드라인M" pitchFamily="18" charset="-127"/>
              </a:rPr>
              <a:t>제</a:t>
            </a:r>
            <a:r>
              <a:rPr lang="en-US" altLang="ko-KR" sz="2800" dirty="0" smtClean="0">
                <a:solidFill>
                  <a:srgbClr val="000000"/>
                </a:solidFill>
                <a:latin typeface="Arial" charset="0"/>
                <a:ea typeface="HY헤드라인M" pitchFamily="18" charset="-127"/>
              </a:rPr>
              <a:t>2</a:t>
            </a:r>
            <a:r>
              <a:rPr lang="ko-KR" altLang="en-US" sz="2800" dirty="0" smtClean="0">
                <a:solidFill>
                  <a:srgbClr val="000000"/>
                </a:solidFill>
                <a:latin typeface="Arial" charset="0"/>
                <a:ea typeface="HY헤드라인M" pitchFamily="18" charset="-127"/>
              </a:rPr>
              <a:t>항을 위반하여 정보주체가 주민등록번호를 사용하지 아니할 수 있는 </a:t>
            </a:r>
            <a:endParaRPr lang="en-US" altLang="ko-KR" sz="280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  <a:p>
            <a:pPr marL="447675" indent="-447675" algn="just" eaLnBrk="0" latinLnBrk="0" hangingPunct="0">
              <a:lnSpc>
                <a:spcPct val="120000"/>
              </a:lnSpc>
              <a:spcBef>
                <a:spcPct val="0"/>
              </a:spcBef>
            </a:pPr>
            <a:r>
              <a:rPr lang="en-US" altLang="ko-KR" sz="2800" dirty="0" smtClean="0">
                <a:solidFill>
                  <a:srgbClr val="000000"/>
                </a:solidFill>
                <a:latin typeface="Arial" charset="0"/>
                <a:ea typeface="HY헤드라인M" pitchFamily="18" charset="-127"/>
              </a:rPr>
              <a:t>        </a:t>
            </a:r>
            <a:r>
              <a:rPr lang="ko-KR" altLang="en-US" sz="2800" dirty="0" smtClean="0">
                <a:solidFill>
                  <a:srgbClr val="000000"/>
                </a:solidFill>
                <a:latin typeface="Arial" charset="0"/>
                <a:ea typeface="HY헤드라인M" pitchFamily="18" charset="-127"/>
              </a:rPr>
              <a:t>방법을 제공하지 아니한 자</a:t>
            </a:r>
          </a:p>
        </p:txBody>
      </p:sp>
    </p:spTree>
    <p:extLst>
      <p:ext uri="{BB962C8B-B14F-4D97-AF65-F5344CB8AC3E}">
        <p14:creationId xmlns:p14="http://schemas.microsoft.com/office/powerpoint/2010/main" xmlns="" val="13016756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5"/>
          <p:cNvSpPr>
            <a:spLocks noChangeArrowheads="1"/>
          </p:cNvSpPr>
          <p:nvPr/>
        </p:nvSpPr>
        <p:spPr bwMode="auto">
          <a:xfrm>
            <a:off x="265113" y="1411289"/>
            <a:ext cx="8582025" cy="937592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2293" name="AutoShape 60"/>
          <p:cNvSpPr>
            <a:spLocks noChangeArrowheads="1"/>
          </p:cNvSpPr>
          <p:nvPr/>
        </p:nvSpPr>
        <p:spPr bwMode="auto">
          <a:xfrm>
            <a:off x="252413" y="1457325"/>
            <a:ext cx="8593137" cy="891555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515937" y="1052513"/>
            <a:ext cx="2255863" cy="504279"/>
            <a:chOff x="327025" y="1786415"/>
            <a:chExt cx="5465763" cy="323373"/>
          </a:xfrm>
        </p:grpSpPr>
        <p:sp>
          <p:nvSpPr>
            <p:cNvPr id="12299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1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7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1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301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현행법</a:t>
              </a:r>
              <a:endParaRPr kumimoji="0" lang="en-US" altLang="ko-KR" sz="2000" b="1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pic>
        <p:nvPicPr>
          <p:cNvPr id="12297" name="Picture 62" descr="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3831722"/>
            <a:ext cx="233362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슬라이드 번호 개체 틀 1"/>
          <p:cNvSpPr txBox="1">
            <a:spLocks/>
          </p:cNvSpPr>
          <p:nvPr/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11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439738" y="260350"/>
            <a:ext cx="8229600" cy="576263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과징금 및 징계권고 제도</a:t>
            </a:r>
            <a:r>
              <a:rPr kumimoji="1" lang="en-US" altLang="ko-KR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(</a:t>
            </a:r>
            <a:r>
              <a:rPr kumimoji="1" lang="ko-KR" altLang="en-US" sz="41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j-cs"/>
              </a:rPr>
              <a:t>법 개정</a:t>
            </a:r>
            <a:r>
              <a:rPr kumimoji="1" lang="en-US" altLang="ko-KR" sz="41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j-cs"/>
              </a:rPr>
              <a:t>)</a:t>
            </a:r>
            <a:endParaRPr kumimoji="1" lang="ko-KR" alt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HY헤드라인M" pitchFamily="18" charset="-127"/>
              <a:ea typeface="HY헤드라인M" pitchFamily="18" charset="-127"/>
              <a:cs typeface="+mj-cs"/>
            </a:endParaRP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264220" y="2930519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6" name="AutoShape 60"/>
          <p:cNvSpPr>
            <a:spLocks noChangeArrowheads="1"/>
          </p:cNvSpPr>
          <p:nvPr/>
        </p:nvSpPr>
        <p:spPr bwMode="auto">
          <a:xfrm>
            <a:off x="251520" y="2976556"/>
            <a:ext cx="8593137" cy="2809898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3" name="그룹 10"/>
          <p:cNvGrpSpPr>
            <a:grpSpLocks/>
          </p:cNvGrpSpPr>
          <p:nvPr/>
        </p:nvGrpSpPr>
        <p:grpSpPr bwMode="auto">
          <a:xfrm>
            <a:off x="515044" y="2571744"/>
            <a:ext cx="4849044" cy="504279"/>
            <a:chOff x="327025" y="1786415"/>
            <a:chExt cx="5465763" cy="323373"/>
          </a:xfrm>
        </p:grpSpPr>
        <p:sp>
          <p:nvSpPr>
            <p:cNvPr id="18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1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9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1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개정법 제</a:t>
              </a:r>
              <a:r>
                <a:rPr kumimoji="0" lang="en-US" altLang="ko-KR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34</a:t>
              </a: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조의 </a:t>
              </a:r>
              <a:r>
                <a:rPr kumimoji="0" lang="en-US" altLang="ko-KR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2, </a:t>
              </a: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제</a:t>
              </a:r>
              <a:r>
                <a:rPr kumimoji="0" lang="en-US" altLang="ko-KR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76</a:t>
              </a: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조</a:t>
              </a:r>
              <a:r>
                <a:rPr kumimoji="0" lang="en-US" altLang="ko-KR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제</a:t>
              </a:r>
              <a:r>
                <a:rPr kumimoji="0" lang="en-US" altLang="ko-KR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65</a:t>
              </a: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조</a:t>
              </a:r>
              <a:endParaRPr kumimoji="0" lang="en-US" altLang="ko-KR" sz="2000" b="1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내용 개체 틀 28"/>
          <p:cNvSpPr>
            <a:spLocks noGrp="1"/>
          </p:cNvSpPr>
          <p:nvPr>
            <p:ph idx="1"/>
          </p:nvPr>
        </p:nvSpPr>
        <p:spPr>
          <a:xfrm>
            <a:off x="457200" y="3148949"/>
            <a:ext cx="8401080" cy="264320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sz="2000" b="1" spc="-100" dirty="0" smtClean="0"/>
              <a:t>주민등록번호 분실</a:t>
            </a:r>
            <a:r>
              <a:rPr lang="en-US" altLang="ko-KR" sz="2000" b="1" spc="-100" dirty="0" smtClean="0"/>
              <a:t> · </a:t>
            </a:r>
            <a:r>
              <a:rPr lang="ko-KR" altLang="en-US" sz="2000" b="1" spc="-100" dirty="0" smtClean="0"/>
              <a:t>도난</a:t>
            </a:r>
            <a:r>
              <a:rPr lang="en-US" altLang="ko-KR" sz="2000" b="1" spc="-100" dirty="0" smtClean="0"/>
              <a:t> · </a:t>
            </a:r>
            <a:r>
              <a:rPr lang="ko-KR" altLang="en-US" sz="2000" b="1" spc="-100" dirty="0" smtClean="0"/>
              <a:t>유출</a:t>
            </a:r>
            <a:r>
              <a:rPr lang="en-US" altLang="ko-KR" sz="2000" b="1" spc="-100" dirty="0" smtClean="0"/>
              <a:t> ·</a:t>
            </a:r>
            <a:r>
              <a:rPr lang="ko-KR" altLang="en-US" sz="2000" b="1" spc="-100" dirty="0" smtClean="0"/>
              <a:t>변조 또는 훼손된 경우 </a:t>
            </a:r>
            <a:r>
              <a:rPr lang="en-US" altLang="ko-KR" sz="2000" b="1" spc="-100" dirty="0" smtClean="0"/>
              <a:t>5</a:t>
            </a:r>
            <a:r>
              <a:rPr lang="ko-KR" altLang="en-US" sz="2000" b="1" spc="-100" dirty="0" smtClean="0"/>
              <a:t>억원 이하 </a:t>
            </a:r>
            <a:endParaRPr lang="en-US" altLang="ko-KR" sz="2000" b="1" spc="-100" dirty="0" smtClean="0"/>
          </a:p>
          <a:p>
            <a:pPr algn="just">
              <a:lnSpc>
                <a:spcPct val="150000"/>
              </a:lnSpc>
              <a:buNone/>
            </a:pPr>
            <a:r>
              <a:rPr lang="en-US" altLang="ko-KR" sz="2000" b="1" spc="-100" dirty="0" smtClean="0"/>
              <a:t>	</a:t>
            </a:r>
            <a:r>
              <a:rPr lang="ko-KR" altLang="en-US" sz="2000" b="1" spc="-100" dirty="0" smtClean="0"/>
              <a:t>과징금 부과</a:t>
            </a:r>
            <a:r>
              <a:rPr lang="en-US" altLang="ko-KR" sz="2000" b="1" spc="-100" dirty="0" smtClean="0"/>
              <a:t> ·</a:t>
            </a:r>
            <a:r>
              <a:rPr lang="ko-KR" altLang="en-US" sz="2000" b="1" spc="-100" dirty="0" smtClean="0"/>
              <a:t>징수 단</a:t>
            </a:r>
            <a:r>
              <a:rPr lang="en-US" altLang="ko-KR" sz="2000" b="1" spc="-100" dirty="0" smtClean="0"/>
              <a:t>, </a:t>
            </a:r>
            <a:r>
              <a:rPr lang="ko-KR" altLang="en-US" sz="2000" b="1" spc="-100" dirty="0" smtClean="0"/>
              <a:t>주민번호 안전성 확보조치  이행시 과징금 면제 </a:t>
            </a:r>
          </a:p>
          <a:p>
            <a:pPr algn="just">
              <a:lnSpc>
                <a:spcPct val="150000"/>
              </a:lnSpc>
            </a:pPr>
            <a:r>
              <a:rPr lang="ko-KR" altLang="en-US" sz="2000" b="1" spc="-100" dirty="0" smtClean="0"/>
              <a:t>과징금 부과한 행위에 대해 과태료 부과 금지</a:t>
            </a:r>
            <a:r>
              <a:rPr lang="en-US" altLang="ko-KR" sz="2000" b="1" spc="-100" dirty="0" smtClean="0"/>
              <a:t>(</a:t>
            </a:r>
            <a:r>
              <a:rPr lang="ko-KR" altLang="en-US" sz="2000" b="1" spc="-100" dirty="0" smtClean="0"/>
              <a:t>과태료 규정 적용 특례</a:t>
            </a:r>
            <a:r>
              <a:rPr lang="en-US" altLang="ko-KR" sz="2000" b="1" spc="-100" dirty="0" smtClean="0"/>
              <a:t>)</a:t>
            </a:r>
          </a:p>
          <a:p>
            <a:pPr algn="just">
              <a:lnSpc>
                <a:spcPct val="150000"/>
              </a:lnSpc>
            </a:pPr>
            <a:r>
              <a:rPr lang="ko-KR" altLang="en-US" sz="2000" b="1" spc="-100" dirty="0" smtClean="0"/>
              <a:t>안전행정부장관의 징계 권고 대상에 개인정보처리자의 대표자</a:t>
            </a:r>
            <a:r>
              <a:rPr lang="en-US" altLang="ko-KR" sz="2000" b="1" spc="-100" dirty="0" smtClean="0"/>
              <a:t>(CEO)</a:t>
            </a:r>
            <a:r>
              <a:rPr lang="ko-KR" altLang="en-US" sz="2000" b="1" spc="-100" dirty="0" smtClean="0"/>
              <a:t> 및 </a:t>
            </a:r>
            <a:endParaRPr lang="en-US" altLang="ko-KR" sz="2000" b="1" spc="-100" dirty="0" smtClean="0"/>
          </a:p>
          <a:p>
            <a:pPr algn="just">
              <a:lnSpc>
                <a:spcPct val="150000"/>
              </a:lnSpc>
              <a:buNone/>
            </a:pPr>
            <a:r>
              <a:rPr lang="en-US" altLang="ko-KR" sz="2000" b="1" spc="-100" dirty="0" smtClean="0"/>
              <a:t>	</a:t>
            </a:r>
            <a:r>
              <a:rPr lang="ko-KR" altLang="en-US" sz="2000" b="1" spc="-100" dirty="0" smtClean="0"/>
              <a:t>책임 있는 임원이 포함되는 징계권고 제도 도입</a:t>
            </a:r>
            <a:endParaRPr lang="ko-KR" altLang="en-US" sz="2000" b="1" dirty="0"/>
          </a:p>
        </p:txBody>
      </p:sp>
      <p:sp>
        <p:nvSpPr>
          <p:cNvPr id="30" name="내용 개체 틀 28"/>
          <p:cNvSpPr txBox="1">
            <a:spLocks/>
          </p:cNvSpPr>
          <p:nvPr/>
        </p:nvSpPr>
        <p:spPr>
          <a:xfrm>
            <a:off x="457200" y="1700200"/>
            <a:ext cx="8229600" cy="50006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ko-KR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관련 제도 없음</a:t>
            </a:r>
            <a:endParaRPr kumimoji="0" lang="en-US" altLang="ko-K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ko-KR" altLang="en-US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16756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5"/>
          <p:cNvSpPr>
            <a:spLocks noChangeArrowheads="1"/>
          </p:cNvSpPr>
          <p:nvPr/>
        </p:nvSpPr>
        <p:spPr bwMode="auto">
          <a:xfrm>
            <a:off x="265113" y="1411288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2293" name="AutoShape 60"/>
          <p:cNvSpPr>
            <a:spLocks noChangeArrowheads="1"/>
          </p:cNvSpPr>
          <p:nvPr/>
        </p:nvSpPr>
        <p:spPr bwMode="auto">
          <a:xfrm>
            <a:off x="252413" y="1457325"/>
            <a:ext cx="8593137" cy="4203923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515937" y="1052513"/>
            <a:ext cx="7594600" cy="622300"/>
            <a:chOff x="327025" y="1786415"/>
            <a:chExt cx="5465763" cy="323373"/>
          </a:xfrm>
        </p:grpSpPr>
        <p:sp>
          <p:nvSpPr>
            <p:cNvPr id="12299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1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7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1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301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06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의료법과의 적용 관계</a:t>
              </a:r>
              <a:endParaRPr kumimoji="0" lang="en-US" altLang="ko-KR" sz="2000" b="1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13" name="슬라이드 번호 개체 틀 1"/>
          <p:cNvSpPr txBox="1">
            <a:spLocks/>
          </p:cNvSpPr>
          <p:nvPr/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12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439738" y="260350"/>
            <a:ext cx="8229600" cy="576263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1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  <a:cs typeface="+mj-cs"/>
              </a:rPr>
              <a:t>개인정보보호법과 의료법</a:t>
            </a:r>
            <a:endParaRPr kumimoji="1" lang="ko-KR" alt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HY헤드라인M" pitchFamily="18" charset="-127"/>
              <a:ea typeface="HY헤드라인M" pitchFamily="18" charset="-127"/>
              <a:cs typeface="+mj-cs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내용 개체 틀 18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3714776"/>
          </a:xfrm>
        </p:spPr>
        <p:txBody>
          <a:bodyPr>
            <a:normAutofit fontScale="70000" lnSpcReduction="20000"/>
          </a:bodyPr>
          <a:lstStyle/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개인정보보호법은 일반법이므로 </a:t>
            </a:r>
            <a:r>
              <a:rPr lang="ko-KR" altLang="en-US" sz="2800" b="1" dirty="0" smtClean="0">
                <a:solidFill>
                  <a:srgbClr val="0000FF"/>
                </a:solidFill>
                <a:latin typeface="+mn-ea"/>
              </a:rPr>
              <a:t>다른 법률에 특별한 규정이 있는 </a:t>
            </a: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  <a:buNone/>
            </a:pPr>
            <a:r>
              <a:rPr lang="ko-KR" altLang="en-US" sz="2800" b="1" dirty="0" smtClean="0">
                <a:solidFill>
                  <a:srgbClr val="0000FF"/>
                </a:solidFill>
                <a:latin typeface="+mn-ea"/>
              </a:rPr>
              <a:t>   경우를 제외</a:t>
            </a: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하고는 개인정보보호법 적용</a:t>
            </a:r>
            <a:endParaRPr lang="en-US" altLang="ko-KR" sz="2800" b="1" dirty="0" smtClean="0">
              <a:solidFill>
                <a:srgbClr val="000000"/>
              </a:solidFill>
              <a:latin typeface="+mn-ea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endParaRPr lang="en-US" altLang="ko-KR" sz="1100" b="1" dirty="0" smtClean="0">
              <a:solidFill>
                <a:srgbClr val="000000"/>
              </a:solidFill>
              <a:latin typeface="+mn-ea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의료법에 따른 </a:t>
            </a:r>
            <a:r>
              <a:rPr lang="ko-KR" altLang="en-US" sz="2800" b="1" dirty="0" smtClean="0">
                <a:solidFill>
                  <a:srgbClr val="0000FF"/>
                </a:solidFill>
                <a:latin typeface="+mn-ea"/>
              </a:rPr>
              <a:t>진료기록부</a:t>
            </a:r>
            <a:r>
              <a:rPr lang="en-US" altLang="ko-KR" sz="2800" b="1" dirty="0" smtClean="0">
                <a:solidFill>
                  <a:srgbClr val="0000FF"/>
                </a:solidFill>
                <a:latin typeface="+mn-ea"/>
              </a:rPr>
              <a:t>, </a:t>
            </a:r>
            <a:r>
              <a:rPr lang="ko-KR" altLang="en-US" sz="2800" b="1" dirty="0" smtClean="0">
                <a:solidFill>
                  <a:srgbClr val="0000FF"/>
                </a:solidFill>
                <a:latin typeface="+mn-ea"/>
              </a:rPr>
              <a:t>조산기록부</a:t>
            </a:r>
            <a:r>
              <a:rPr lang="en-US" altLang="ko-KR" sz="2800" b="1" dirty="0" smtClean="0">
                <a:solidFill>
                  <a:srgbClr val="0000FF"/>
                </a:solidFill>
                <a:latin typeface="+mn-ea"/>
              </a:rPr>
              <a:t>, </a:t>
            </a:r>
            <a:r>
              <a:rPr lang="ko-KR" altLang="en-US" sz="2800" b="1" dirty="0" smtClean="0">
                <a:solidFill>
                  <a:srgbClr val="0000FF"/>
                </a:solidFill>
                <a:latin typeface="+mn-ea"/>
              </a:rPr>
              <a:t>간호기록부</a:t>
            </a:r>
            <a:r>
              <a:rPr lang="en-US" altLang="ko-KR" sz="2800" b="1" dirty="0" smtClean="0">
                <a:solidFill>
                  <a:srgbClr val="0000FF"/>
                </a:solidFill>
                <a:latin typeface="+mn-ea"/>
              </a:rPr>
              <a:t>, </a:t>
            </a:r>
            <a:r>
              <a:rPr lang="ko-KR" altLang="en-US" sz="2800" b="1" dirty="0" smtClean="0">
                <a:solidFill>
                  <a:srgbClr val="0000FF"/>
                </a:solidFill>
                <a:latin typeface="+mn-ea"/>
              </a:rPr>
              <a:t>환자명부</a:t>
            </a:r>
            <a:r>
              <a:rPr lang="en-US" altLang="ko-KR" sz="2800" b="1" dirty="0" smtClean="0">
                <a:solidFill>
                  <a:srgbClr val="0000FF"/>
                </a:solidFill>
                <a:latin typeface="+mn-ea"/>
              </a:rPr>
              <a:t>,</a:t>
            </a: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  <a:buNone/>
            </a:pPr>
            <a:r>
              <a:rPr lang="ko-KR" altLang="en-US" sz="2800" b="1" dirty="0" smtClean="0">
                <a:solidFill>
                  <a:srgbClr val="0000FF"/>
                </a:solidFill>
                <a:latin typeface="+mn-ea"/>
              </a:rPr>
              <a:t>   수술기록부</a:t>
            </a:r>
            <a:r>
              <a:rPr lang="en-US" altLang="ko-KR" sz="2800" b="1" dirty="0" smtClean="0">
                <a:solidFill>
                  <a:srgbClr val="0000FF"/>
                </a:solidFill>
                <a:latin typeface="+mn-ea"/>
              </a:rPr>
              <a:t>, </a:t>
            </a:r>
            <a:r>
              <a:rPr lang="ko-KR" altLang="en-US" sz="2800" b="1" dirty="0" smtClean="0">
                <a:solidFill>
                  <a:srgbClr val="0000FF"/>
                </a:solidFill>
                <a:latin typeface="+mn-ea"/>
              </a:rPr>
              <a:t>처방전</a:t>
            </a: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 등을 위한 개인정보 수집</a:t>
            </a:r>
            <a:r>
              <a:rPr lang="en-US" altLang="ko-KR" sz="2800" b="1" dirty="0" smtClean="0">
                <a:solidFill>
                  <a:srgbClr val="000000"/>
                </a:solidFill>
                <a:latin typeface="+mn-ea"/>
              </a:rPr>
              <a:t>·</a:t>
            </a: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열람</a:t>
            </a:r>
            <a:r>
              <a:rPr lang="en-US" altLang="ko-KR" sz="2800" b="1" dirty="0" smtClean="0">
                <a:solidFill>
                  <a:srgbClr val="000000"/>
                </a:solidFill>
                <a:latin typeface="+mn-ea"/>
              </a:rPr>
              <a:t>·</a:t>
            </a: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제공은 </a:t>
            </a:r>
            <a:endParaRPr lang="en-US" altLang="ko-KR" sz="2800" b="1" dirty="0" smtClean="0">
              <a:solidFill>
                <a:srgbClr val="000000"/>
              </a:solidFill>
              <a:latin typeface="+mn-ea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  <a:buNone/>
            </a:pPr>
            <a:r>
              <a:rPr lang="ko-KR" altLang="en-US" sz="2800" b="1" dirty="0" smtClean="0">
                <a:solidFill>
                  <a:srgbClr val="002060"/>
                </a:solidFill>
                <a:latin typeface="+mn-ea"/>
              </a:rPr>
              <a:t>   </a:t>
            </a:r>
            <a:r>
              <a:rPr lang="ko-KR" altLang="en-US" sz="2800" b="1" dirty="0" smtClean="0">
                <a:latin typeface="+mn-ea"/>
              </a:rPr>
              <a:t>의료법 규정이 우선적용 </a:t>
            </a: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endParaRPr lang="ko-KR" altLang="en-US" sz="1100" b="1" dirty="0" smtClean="0">
              <a:solidFill>
                <a:srgbClr val="000000"/>
              </a:solidFill>
              <a:latin typeface="+mn-ea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lang="ko-KR" altLang="en-US" sz="2800" b="1" dirty="0" smtClean="0">
                <a:solidFill>
                  <a:srgbClr val="0000FF"/>
                </a:solidFill>
                <a:latin typeface="+mn-ea"/>
              </a:rPr>
              <a:t>의료법에 규정되어 있지 않은 사항은 개인정보보호법에 따라 처리</a:t>
            </a: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  <a:buNone/>
            </a:pP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    </a:t>
            </a:r>
            <a:r>
              <a:rPr lang="en-US" altLang="ko-KR" sz="2800" b="1" dirty="0" smtClean="0">
                <a:solidFill>
                  <a:srgbClr val="000000"/>
                </a:solidFill>
                <a:latin typeface="+mn-ea"/>
              </a:rPr>
              <a:t>- </a:t>
            </a: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영상정보처리기기 설치운영 제한</a:t>
            </a:r>
            <a:r>
              <a:rPr lang="en-US" altLang="ko-KR" sz="2800" b="1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유출통지제</a:t>
            </a:r>
            <a:r>
              <a:rPr lang="en-US" altLang="ko-KR" sz="2800" b="1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집단분쟁조정제</a:t>
            </a:r>
            <a:r>
              <a:rPr lang="en-US" altLang="ko-KR" sz="2800" b="1" dirty="0" smtClean="0">
                <a:solidFill>
                  <a:srgbClr val="000000"/>
                </a:solidFill>
                <a:latin typeface="+mn-ea"/>
              </a:rPr>
              <a:t>, </a:t>
            </a: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  <a:buNone/>
            </a:pP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      권리침해 중지 단체소송 등은 의료법 수범자에게도 모두 적용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xmlns="" val="13016756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107503" y="2348880"/>
            <a:ext cx="8932599" cy="179107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sz="4800" spc="-3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HY헤드라인M" pitchFamily="18" charset="-127"/>
                <a:ea typeface="HY헤드라인M" pitchFamily="18" charset="-127"/>
              </a:rPr>
              <a:t>Ⅱ. </a:t>
            </a:r>
            <a:r>
              <a:rPr lang="ko-KR" altLang="en-US" sz="4800" spc="-3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HY헤드라인M" pitchFamily="18" charset="-127"/>
                <a:ea typeface="HY헤드라인M" pitchFamily="18" charset="-127"/>
              </a:rPr>
              <a:t>진료신청 시 개인정보 처리기준</a:t>
            </a:r>
            <a:endParaRPr lang="ko-KR" altLang="en-US" sz="4800" spc="-300" dirty="0">
              <a:solidFill>
                <a:schemeClr val="tx1">
                  <a:lumMod val="95000"/>
                  <a:lumOff val="5000"/>
                </a:schemeClr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41111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8" name="제목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263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kumimoji="1" lang="en-US" altLang="ko-KR" sz="3600" dirty="0" smtClean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kumimoji="1" lang="ko-KR" altLang="en-US" sz="3600" dirty="0" smtClean="0">
                <a:latin typeface="HY헤드라인M" pitchFamily="18" charset="-127"/>
                <a:ea typeface="HY헤드라인M" pitchFamily="18" charset="-127"/>
              </a:rPr>
              <a:t>진료신청 시 개인정보 처리</a:t>
            </a:r>
            <a:endParaRPr kumimoji="1" lang="ko-KR" altLang="en-US" sz="3600" dirty="0">
              <a:latin typeface="HY헤드라인M" pitchFamily="18" charset="-127"/>
              <a:ea typeface="HY헤드라인M" pitchFamily="18" charset="-127"/>
            </a:endParaRPr>
          </a:p>
        </p:txBody>
      </p:sp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539750" y="1188094"/>
            <a:ext cx="8308975" cy="5034872"/>
            <a:chOff x="4383144" y="5072072"/>
            <a:chExt cx="4332260" cy="1133468"/>
          </a:xfrm>
        </p:grpSpPr>
        <p:sp>
          <p:nvSpPr>
            <p:cNvPr id="23" name="모서리가 둥근 직사각형 22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 dirty="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24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26" name="Rectangle 5"/>
          <p:cNvSpPr txBox="1">
            <a:spLocks noChangeArrowheads="1"/>
          </p:cNvSpPr>
          <p:nvPr/>
        </p:nvSpPr>
        <p:spPr bwMode="auto">
          <a:xfrm>
            <a:off x="666789" y="1513472"/>
            <a:ext cx="8193087" cy="470949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ko-KR" altLang="en-US" sz="2000" b="1" dirty="0" smtClean="0">
                <a:latin typeface="+mn-ea"/>
              </a:rPr>
              <a:t>▶ 진료</a:t>
            </a:r>
            <a:r>
              <a:rPr lang="en-US" altLang="ko-KR" sz="2000" b="1" spc="-100" dirty="0">
                <a:latin typeface="+mn-ea"/>
              </a:rPr>
              <a:t> </a:t>
            </a:r>
            <a:r>
              <a:rPr lang="ko-KR" altLang="en-US" sz="2000" b="1" dirty="0" smtClean="0">
                <a:latin typeface="+mn-ea"/>
              </a:rPr>
              <a:t>신청 시 동의 없이 수집할 수 있는 개인정보 </a:t>
            </a:r>
            <a:endParaRPr lang="en-US" altLang="ko-KR" sz="2000" b="1" dirty="0" smtClean="0">
              <a:latin typeface="+mn-ea"/>
            </a:endParaRP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en-US" altLang="ko-KR" sz="2000" b="1" dirty="0" smtClean="0">
                <a:latin typeface="+mn-ea"/>
              </a:rPr>
              <a:t>   - </a:t>
            </a:r>
            <a:r>
              <a:rPr lang="ko-KR" altLang="en-US" sz="2000" b="1" dirty="0" smtClean="0">
                <a:latin typeface="+mn-ea"/>
              </a:rPr>
              <a:t>인터넷</a:t>
            </a:r>
            <a:r>
              <a:rPr lang="en-US" altLang="ko-KR" sz="2000" b="1" dirty="0" smtClean="0">
                <a:latin typeface="+mn-ea"/>
              </a:rPr>
              <a:t>, </a:t>
            </a:r>
            <a:r>
              <a:rPr lang="ko-KR" altLang="en-US" sz="2000" b="1" dirty="0" smtClean="0">
                <a:latin typeface="+mn-ea"/>
              </a:rPr>
              <a:t>전화 등에 의한 진료</a:t>
            </a:r>
            <a:r>
              <a:rPr lang="en-US" altLang="ko-KR" sz="2000" b="1" spc="-100" dirty="0">
                <a:latin typeface="+mn-ea"/>
              </a:rPr>
              <a:t> </a:t>
            </a:r>
            <a:r>
              <a:rPr lang="en-US" altLang="ko-KR" sz="2000" b="1" spc="-100" dirty="0" smtClean="0">
                <a:latin typeface="+mn-ea"/>
              </a:rPr>
              <a:t>· </a:t>
            </a:r>
            <a:r>
              <a:rPr lang="ko-KR" altLang="en-US" sz="2000" b="1" spc="-100" dirty="0" smtClean="0">
                <a:latin typeface="+mn-ea"/>
              </a:rPr>
              <a:t>검사</a:t>
            </a:r>
            <a:r>
              <a:rPr lang="ko-KR" altLang="en-US" sz="2000" b="1" dirty="0" smtClean="0">
                <a:latin typeface="+mn-ea"/>
              </a:rPr>
              <a:t> 예약 시 </a:t>
            </a:r>
            <a:r>
              <a:rPr lang="en-US" altLang="ko-KR" sz="2000" b="1" dirty="0" smtClean="0">
                <a:latin typeface="+mn-ea"/>
              </a:rPr>
              <a:t>:                         </a:t>
            </a:r>
            <a:r>
              <a:rPr lang="ko-KR" altLang="en-US" sz="2000" b="1" dirty="0" smtClean="0">
                <a:latin typeface="+mn-ea"/>
              </a:rPr>
              <a:t> </a:t>
            </a:r>
            <a:r>
              <a:rPr lang="en-US" altLang="ko-KR" sz="2000" b="1" dirty="0" smtClean="0">
                <a:latin typeface="+mn-ea"/>
              </a:rPr>
              <a:t>     	“</a:t>
            </a:r>
            <a:r>
              <a:rPr lang="ko-KR" altLang="en-US" sz="2000" b="1" dirty="0" smtClean="0">
                <a:latin typeface="+mn-ea"/>
              </a:rPr>
              <a:t>성명</a:t>
            </a:r>
            <a:r>
              <a:rPr lang="en-US" altLang="ko-KR" sz="2000" b="1" dirty="0" smtClean="0">
                <a:latin typeface="+mn-ea"/>
              </a:rPr>
              <a:t>”, “</a:t>
            </a:r>
            <a:r>
              <a:rPr lang="ko-KR" altLang="en-US" sz="2000" b="1" dirty="0" smtClean="0">
                <a:latin typeface="+mn-ea"/>
              </a:rPr>
              <a:t>주소</a:t>
            </a:r>
            <a:r>
              <a:rPr lang="en-US" altLang="ko-KR" sz="2000" b="1" dirty="0" smtClean="0">
                <a:latin typeface="+mn-ea"/>
              </a:rPr>
              <a:t>”, “</a:t>
            </a:r>
            <a:r>
              <a:rPr lang="ko-KR" altLang="en-US" sz="2000" b="1" dirty="0" smtClean="0">
                <a:latin typeface="+mn-ea"/>
              </a:rPr>
              <a:t>연락처</a:t>
            </a:r>
            <a:r>
              <a:rPr lang="en-US" altLang="ko-KR" sz="2000" b="1" dirty="0" smtClean="0">
                <a:latin typeface="+mn-ea"/>
              </a:rPr>
              <a:t>”, </a:t>
            </a:r>
            <a:r>
              <a:rPr lang="en-US" altLang="ko-KR" sz="2000" b="1" dirty="0" smtClean="0">
                <a:solidFill>
                  <a:srgbClr val="FF0000"/>
                </a:solidFill>
                <a:latin typeface="+mn-ea"/>
              </a:rPr>
              <a:t>“</a:t>
            </a:r>
            <a:r>
              <a:rPr lang="ko-KR" altLang="en-US" sz="2000" b="1" dirty="0" smtClean="0">
                <a:solidFill>
                  <a:srgbClr val="FF0000"/>
                </a:solidFill>
                <a:latin typeface="+mn-ea"/>
              </a:rPr>
              <a:t>주민등록번호</a:t>
            </a:r>
            <a:r>
              <a:rPr lang="en-US" altLang="ko-KR" sz="2000" b="1" dirty="0" smtClean="0">
                <a:solidFill>
                  <a:srgbClr val="FF0000"/>
                </a:solidFill>
                <a:latin typeface="+mn-ea"/>
              </a:rPr>
              <a:t>”(</a:t>
            </a:r>
            <a:r>
              <a:rPr lang="ko-KR" altLang="en-US" sz="2000" b="1" dirty="0" smtClean="0">
                <a:solidFill>
                  <a:srgbClr val="FF0000"/>
                </a:solidFill>
                <a:latin typeface="+mn-ea"/>
              </a:rPr>
              <a:t>건강보험 가입여부   </a:t>
            </a:r>
            <a:r>
              <a:rPr lang="en-US" altLang="ko-KR" sz="2000" b="1" dirty="0" smtClean="0">
                <a:solidFill>
                  <a:srgbClr val="FF0000"/>
                </a:solidFill>
                <a:latin typeface="+mn-ea"/>
              </a:rPr>
              <a:t>	</a:t>
            </a:r>
            <a:r>
              <a:rPr lang="ko-KR" altLang="en-US" sz="2000" b="1" dirty="0" smtClean="0">
                <a:solidFill>
                  <a:srgbClr val="FF0000"/>
                </a:solidFill>
                <a:latin typeface="+mn-ea"/>
              </a:rPr>
              <a:t>또는 </a:t>
            </a:r>
            <a:r>
              <a:rPr lang="ko-KR" altLang="en-US" sz="2000" b="1" dirty="0">
                <a:solidFill>
                  <a:srgbClr val="FF0000"/>
                </a:solidFill>
                <a:latin typeface="+mn-ea"/>
              </a:rPr>
              <a:t>건강검진 대상여부 확인 필요 </a:t>
            </a:r>
            <a:r>
              <a:rPr lang="ko-KR" altLang="en-US" sz="2000" b="1" dirty="0" smtClean="0">
                <a:solidFill>
                  <a:srgbClr val="FF0000"/>
                </a:solidFill>
                <a:latin typeface="+mn-ea"/>
              </a:rPr>
              <a:t>시</a:t>
            </a:r>
            <a:r>
              <a:rPr lang="en-US" altLang="ko-KR" sz="2000" b="1" dirty="0" smtClean="0">
                <a:solidFill>
                  <a:srgbClr val="FF0000"/>
                </a:solidFill>
                <a:latin typeface="+mn-ea"/>
              </a:rPr>
              <a:t>)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en-US" altLang="ko-KR" sz="2000" b="1" dirty="0">
                <a:solidFill>
                  <a:srgbClr val="0000FF"/>
                </a:solidFill>
                <a:latin typeface="+mn-ea"/>
              </a:rPr>
              <a:t> 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    ☞ </a:t>
            </a:r>
            <a:r>
              <a:rPr lang="ko-KR" altLang="en-US" sz="1600" b="1" dirty="0" smtClean="0">
                <a:solidFill>
                  <a:srgbClr val="0000FF"/>
                </a:solidFill>
                <a:latin typeface="+mn-ea"/>
              </a:rPr>
              <a:t>진료과목 추가 여부 검토</a:t>
            </a:r>
            <a:r>
              <a:rPr lang="ko-KR" altLang="en-US" sz="1200" b="1" dirty="0" smtClean="0">
                <a:solidFill>
                  <a:srgbClr val="0000FF"/>
                </a:solidFill>
                <a:latin typeface="+mn-ea"/>
              </a:rPr>
              <a:t> </a:t>
            </a:r>
            <a:endParaRPr lang="en-US" altLang="ko-KR" sz="1200" b="1" dirty="0">
              <a:solidFill>
                <a:srgbClr val="0000FF"/>
              </a:solidFill>
              <a:latin typeface="+mn-ea"/>
            </a:endParaRP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en-US" altLang="ko-KR" sz="1600" b="1" dirty="0">
                <a:solidFill>
                  <a:srgbClr val="FF0000"/>
                </a:solidFill>
                <a:latin typeface="+mn-ea"/>
              </a:rPr>
              <a:t>   </a:t>
            </a:r>
            <a:r>
              <a:rPr lang="en-US" altLang="ko-KR" sz="2000" b="1" dirty="0">
                <a:latin typeface="+mn-ea"/>
              </a:rPr>
              <a:t>- </a:t>
            </a:r>
            <a:r>
              <a:rPr lang="ko-KR" altLang="en-US" sz="2000" b="1" dirty="0">
                <a:latin typeface="+mn-ea"/>
              </a:rPr>
              <a:t>병원 내</a:t>
            </a:r>
            <a:r>
              <a:rPr lang="en-US" altLang="ko-KR" sz="2000" b="1" dirty="0">
                <a:latin typeface="+mn-ea"/>
              </a:rPr>
              <a:t>, </a:t>
            </a:r>
            <a:r>
              <a:rPr lang="ko-KR" altLang="en-US" sz="2000" b="1" dirty="0">
                <a:latin typeface="+mn-ea"/>
              </a:rPr>
              <a:t>단순예약</a:t>
            </a:r>
            <a:r>
              <a:rPr lang="en-US" altLang="ko-KR" sz="2000" b="1" dirty="0">
                <a:latin typeface="+mn-ea"/>
              </a:rPr>
              <a:t>(</a:t>
            </a:r>
            <a:r>
              <a:rPr lang="ko-KR" altLang="en-US" sz="2000" b="1" dirty="0">
                <a:latin typeface="+mn-ea"/>
              </a:rPr>
              <a:t>시간약속</a:t>
            </a:r>
            <a:r>
              <a:rPr lang="en-US" altLang="ko-KR" sz="2000" b="1" dirty="0" smtClean="0">
                <a:latin typeface="+mn-ea"/>
              </a:rPr>
              <a:t>)* </a:t>
            </a:r>
            <a:r>
              <a:rPr lang="ko-KR" altLang="en-US" sz="2000" b="1" dirty="0">
                <a:latin typeface="+mn-ea"/>
              </a:rPr>
              <a:t>시 </a:t>
            </a:r>
            <a:r>
              <a:rPr lang="en-US" altLang="ko-KR" sz="2000" b="1" dirty="0">
                <a:latin typeface="+mn-ea"/>
              </a:rPr>
              <a:t>: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en-US" altLang="ko-KR" sz="2000" b="1" dirty="0">
                <a:latin typeface="+mn-ea"/>
              </a:rPr>
              <a:t>		“</a:t>
            </a:r>
            <a:r>
              <a:rPr lang="ko-KR" altLang="en-US" sz="2000" b="1" dirty="0">
                <a:latin typeface="+mn-ea"/>
              </a:rPr>
              <a:t>성명</a:t>
            </a:r>
            <a:r>
              <a:rPr lang="en-US" altLang="ko-KR" sz="2000" b="1" dirty="0">
                <a:latin typeface="+mn-ea"/>
              </a:rPr>
              <a:t>”, “</a:t>
            </a:r>
            <a:r>
              <a:rPr lang="ko-KR" altLang="en-US" sz="2000" b="1" dirty="0">
                <a:latin typeface="+mn-ea"/>
              </a:rPr>
              <a:t>주소</a:t>
            </a:r>
            <a:r>
              <a:rPr lang="en-US" altLang="ko-KR" sz="2000" b="1" dirty="0">
                <a:latin typeface="+mn-ea"/>
              </a:rPr>
              <a:t>”, “</a:t>
            </a:r>
            <a:r>
              <a:rPr lang="ko-KR" altLang="en-US" sz="2000" b="1" dirty="0">
                <a:latin typeface="+mn-ea"/>
              </a:rPr>
              <a:t>연락처</a:t>
            </a:r>
            <a:r>
              <a:rPr lang="en-US" altLang="ko-KR" sz="2000" b="1" dirty="0">
                <a:latin typeface="+mn-ea"/>
              </a:rPr>
              <a:t>”, “</a:t>
            </a:r>
            <a:r>
              <a:rPr lang="ko-KR" altLang="en-US" sz="2000" b="1" dirty="0">
                <a:latin typeface="+mn-ea"/>
              </a:rPr>
              <a:t>생년월일</a:t>
            </a:r>
            <a:r>
              <a:rPr lang="en-US" altLang="ko-KR" sz="2000" b="1" dirty="0">
                <a:latin typeface="+mn-ea"/>
              </a:rPr>
              <a:t>”(</a:t>
            </a:r>
            <a:r>
              <a:rPr lang="ko-KR" altLang="en-US" sz="2000" b="1" dirty="0">
                <a:latin typeface="+mn-ea"/>
              </a:rPr>
              <a:t>필요 시</a:t>
            </a:r>
            <a:r>
              <a:rPr lang="en-US" altLang="ko-KR" sz="2000" b="1" dirty="0" smtClean="0">
                <a:latin typeface="+mn-ea"/>
              </a:rPr>
              <a:t>)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en-US" altLang="ko-KR" sz="1600" b="1" dirty="0" smtClean="0">
                <a:latin typeface="+mn-ea"/>
              </a:rPr>
              <a:t>      ※ </a:t>
            </a:r>
            <a:r>
              <a:rPr lang="ko-KR" altLang="en-US" sz="1600" b="1" dirty="0">
                <a:latin typeface="+mn-ea"/>
              </a:rPr>
              <a:t>예</a:t>
            </a:r>
            <a:r>
              <a:rPr lang="en-US" altLang="ko-KR" sz="1600" b="1" dirty="0">
                <a:latin typeface="+mn-ea"/>
              </a:rPr>
              <a:t>) </a:t>
            </a:r>
            <a:r>
              <a:rPr lang="ko-KR" altLang="en-US" sz="1600" b="1" dirty="0">
                <a:latin typeface="+mn-ea"/>
              </a:rPr>
              <a:t>장례식장</a:t>
            </a:r>
            <a:r>
              <a:rPr lang="en-US" altLang="ko-KR" sz="1600" b="1" dirty="0">
                <a:latin typeface="+mn-ea"/>
              </a:rPr>
              <a:t>, </a:t>
            </a:r>
            <a:r>
              <a:rPr lang="ko-KR" altLang="en-US" sz="1600" b="1" dirty="0" err="1">
                <a:latin typeface="+mn-ea"/>
              </a:rPr>
              <a:t>산후조리원</a:t>
            </a:r>
            <a:r>
              <a:rPr lang="ko-KR" altLang="en-US" sz="1600" b="1" dirty="0">
                <a:latin typeface="+mn-ea"/>
              </a:rPr>
              <a:t> 등 의료기관 부대시설 이용 및 단순 서류발급 예약 </a:t>
            </a:r>
            <a:r>
              <a:rPr lang="ko-KR" altLang="en-US" sz="1600" b="1" dirty="0" smtClean="0">
                <a:latin typeface="+mn-ea"/>
              </a:rPr>
              <a:t>등</a:t>
            </a:r>
            <a:endParaRPr lang="en-US" altLang="ko-KR" sz="2000" b="1" dirty="0">
              <a:latin typeface="+mn-ea"/>
            </a:endParaRP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en-US" altLang="ko-KR" sz="2000" b="1" dirty="0" smtClean="0">
                <a:solidFill>
                  <a:srgbClr val="FF0000"/>
                </a:solidFill>
                <a:latin typeface="+mn-ea"/>
              </a:rPr>
              <a:t>     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☞ </a:t>
            </a:r>
            <a:r>
              <a:rPr lang="ko-KR" altLang="en-US" sz="1600" b="1" dirty="0" smtClean="0">
                <a:solidFill>
                  <a:srgbClr val="0000FF"/>
                </a:solidFill>
                <a:latin typeface="+mn-ea"/>
              </a:rPr>
              <a:t>개인정보 수집에 대한 </a:t>
            </a:r>
            <a:r>
              <a:rPr lang="en-US" altLang="ko-KR" sz="1600" b="1" dirty="0" smtClean="0">
                <a:solidFill>
                  <a:srgbClr val="FF0000"/>
                </a:solidFill>
                <a:latin typeface="+mn-ea"/>
              </a:rPr>
              <a:t>“</a:t>
            </a:r>
            <a:r>
              <a:rPr lang="ko-KR" altLang="en-US" sz="1600" b="1" dirty="0" smtClean="0">
                <a:solidFill>
                  <a:srgbClr val="FF0000"/>
                </a:solidFill>
                <a:latin typeface="+mn-ea"/>
              </a:rPr>
              <a:t>동의</a:t>
            </a:r>
            <a:r>
              <a:rPr lang="en-US" altLang="ko-KR" sz="1600" b="1" dirty="0" smtClean="0">
                <a:solidFill>
                  <a:srgbClr val="FF0000"/>
                </a:solidFill>
                <a:latin typeface="+mn-ea"/>
              </a:rPr>
              <a:t>”</a:t>
            </a:r>
            <a:r>
              <a:rPr lang="ko-KR" altLang="en-US" sz="1600" b="1" dirty="0" smtClean="0">
                <a:solidFill>
                  <a:srgbClr val="FF0000"/>
                </a:solidFill>
                <a:latin typeface="+mn-ea"/>
              </a:rPr>
              <a:t> </a:t>
            </a:r>
            <a:r>
              <a:rPr lang="ko-KR" altLang="en-US" sz="1600" b="1" dirty="0" smtClean="0">
                <a:solidFill>
                  <a:srgbClr val="0000FF"/>
                </a:solidFill>
                <a:latin typeface="+mn-ea"/>
              </a:rPr>
              <a:t>필요</a:t>
            </a:r>
            <a:r>
              <a:rPr lang="ko-KR" altLang="en-US" sz="1600" b="1" dirty="0" smtClean="0">
                <a:solidFill>
                  <a:srgbClr val="FF0000"/>
                </a:solidFill>
                <a:latin typeface="+mn-ea"/>
              </a:rPr>
              <a:t> </a:t>
            </a:r>
            <a:r>
              <a:rPr lang="ko-KR" altLang="en-US" sz="1600" b="1" dirty="0" smtClean="0">
                <a:solidFill>
                  <a:srgbClr val="0000FF"/>
                </a:solidFill>
                <a:latin typeface="+mn-ea"/>
              </a:rPr>
              <a:t>및 </a:t>
            </a:r>
            <a:r>
              <a:rPr lang="en-US" altLang="ko-KR" sz="1600" b="1" dirty="0" smtClean="0">
                <a:solidFill>
                  <a:srgbClr val="FF0000"/>
                </a:solidFill>
                <a:latin typeface="+mn-ea"/>
              </a:rPr>
              <a:t>“</a:t>
            </a:r>
            <a:r>
              <a:rPr lang="ko-KR" altLang="en-US" sz="1600" b="1" dirty="0" smtClean="0">
                <a:solidFill>
                  <a:srgbClr val="FF0000"/>
                </a:solidFill>
                <a:latin typeface="+mn-ea"/>
              </a:rPr>
              <a:t>주민등록번호</a:t>
            </a:r>
            <a:r>
              <a:rPr lang="en-US" altLang="ko-KR" sz="1600" b="1" dirty="0" smtClean="0">
                <a:solidFill>
                  <a:srgbClr val="FF0000"/>
                </a:solidFill>
                <a:latin typeface="+mn-ea"/>
              </a:rPr>
              <a:t>” </a:t>
            </a:r>
            <a:r>
              <a:rPr lang="ko-KR" altLang="en-US" sz="1600" b="1" dirty="0" smtClean="0">
                <a:solidFill>
                  <a:srgbClr val="0000FF"/>
                </a:solidFill>
                <a:latin typeface="+mn-ea"/>
              </a:rPr>
              <a:t>수집</a:t>
            </a:r>
            <a:r>
              <a:rPr lang="en-US" altLang="ko-KR" sz="1600" b="1" dirty="0" smtClean="0">
                <a:solidFill>
                  <a:srgbClr val="0000FF"/>
                </a:solidFill>
                <a:latin typeface="+mn-ea"/>
              </a:rPr>
              <a:t> </a:t>
            </a:r>
            <a:r>
              <a:rPr lang="ko-KR" altLang="en-US" sz="1600" b="1" dirty="0" smtClean="0">
                <a:solidFill>
                  <a:srgbClr val="0000FF"/>
                </a:solidFill>
                <a:latin typeface="+mn-ea"/>
              </a:rPr>
              <a:t>금지 </a:t>
            </a:r>
            <a:endParaRPr lang="en-US" altLang="ko-KR" sz="1600" b="1" dirty="0" smtClean="0">
              <a:solidFill>
                <a:srgbClr val="0000FF"/>
              </a:solidFill>
              <a:latin typeface="+mn-ea"/>
            </a:endParaRP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en-US" altLang="ko-KR" sz="2000" b="1" dirty="0" smtClean="0">
                <a:latin typeface="+mn-ea"/>
              </a:rPr>
              <a:t>  - </a:t>
            </a:r>
            <a:r>
              <a:rPr lang="ko-KR" altLang="en-US" sz="2000" b="1" dirty="0" smtClean="0">
                <a:latin typeface="+mn-ea"/>
              </a:rPr>
              <a:t>방문에 의한 진료</a:t>
            </a:r>
            <a:r>
              <a:rPr lang="en-US" altLang="ko-KR" sz="2000" b="1" spc="-100" dirty="0" smtClean="0">
                <a:latin typeface="+mn-ea"/>
              </a:rPr>
              <a:t>·</a:t>
            </a:r>
            <a:r>
              <a:rPr lang="ko-KR" altLang="en-US" sz="2000" b="1" spc="-100" dirty="0" smtClean="0">
                <a:latin typeface="+mn-ea"/>
              </a:rPr>
              <a:t>검사</a:t>
            </a:r>
            <a:r>
              <a:rPr lang="ko-KR" altLang="en-US" sz="2000" b="1" dirty="0" smtClean="0">
                <a:latin typeface="+mn-ea"/>
              </a:rPr>
              <a:t> 신청 시 </a:t>
            </a:r>
            <a:r>
              <a:rPr lang="en-US" altLang="ko-KR" sz="2000" b="1" dirty="0" smtClean="0">
                <a:latin typeface="+mn-ea"/>
              </a:rPr>
              <a:t>:                                                      	“</a:t>
            </a:r>
            <a:r>
              <a:rPr lang="ko-KR" altLang="en-US" sz="2000" b="1" dirty="0" smtClean="0">
                <a:latin typeface="+mn-ea"/>
              </a:rPr>
              <a:t>성명</a:t>
            </a:r>
            <a:r>
              <a:rPr lang="en-US" altLang="ko-KR" sz="2000" b="1" dirty="0" smtClean="0">
                <a:latin typeface="+mn-ea"/>
              </a:rPr>
              <a:t>”, “</a:t>
            </a:r>
            <a:r>
              <a:rPr lang="ko-KR" altLang="en-US" sz="2000" b="1" dirty="0" smtClean="0">
                <a:latin typeface="+mn-ea"/>
              </a:rPr>
              <a:t>주민등록번호</a:t>
            </a:r>
            <a:r>
              <a:rPr lang="en-US" altLang="ko-KR" sz="2000" b="1" dirty="0" smtClean="0">
                <a:latin typeface="+mn-ea"/>
              </a:rPr>
              <a:t>”, “</a:t>
            </a:r>
            <a:r>
              <a:rPr lang="ko-KR" altLang="en-US" sz="2000" b="1" dirty="0" smtClean="0">
                <a:latin typeface="+mn-ea"/>
              </a:rPr>
              <a:t>주소</a:t>
            </a:r>
            <a:r>
              <a:rPr lang="en-US" altLang="ko-KR" sz="2000" b="1" dirty="0" smtClean="0">
                <a:latin typeface="+mn-ea"/>
              </a:rPr>
              <a:t>”, “</a:t>
            </a:r>
            <a:r>
              <a:rPr lang="ko-KR" altLang="en-US" sz="2000" b="1" dirty="0" smtClean="0">
                <a:latin typeface="+mn-ea"/>
              </a:rPr>
              <a:t>전화번호</a:t>
            </a:r>
            <a:r>
              <a:rPr lang="en-US" altLang="ko-KR" sz="2000" b="1" dirty="0" smtClean="0">
                <a:latin typeface="+mn-ea"/>
              </a:rPr>
              <a:t>”, “</a:t>
            </a:r>
            <a:r>
              <a:rPr lang="ko-KR" altLang="en-US" sz="2000" b="1" dirty="0" smtClean="0">
                <a:latin typeface="+mn-ea"/>
              </a:rPr>
              <a:t>진료과목</a:t>
            </a:r>
            <a:r>
              <a:rPr lang="en-US" altLang="ko-KR" sz="2000" b="1" dirty="0" smtClean="0">
                <a:latin typeface="+mn-ea"/>
              </a:rPr>
              <a:t>”</a:t>
            </a:r>
            <a:endParaRPr lang="en-US" altLang="ko-KR" sz="2000" b="1" spc="-150" dirty="0" smtClean="0">
              <a:latin typeface="+mn-ea"/>
            </a:endParaRPr>
          </a:p>
        </p:txBody>
      </p:sp>
      <p:grpSp>
        <p:nvGrpSpPr>
          <p:cNvPr id="3" name="그룹 39"/>
          <p:cNvGrpSpPr>
            <a:grpSpLocks/>
          </p:cNvGrpSpPr>
          <p:nvPr/>
        </p:nvGrpSpPr>
        <p:grpSpPr bwMode="auto">
          <a:xfrm>
            <a:off x="683493" y="955648"/>
            <a:ext cx="6624811" cy="500437"/>
            <a:chOff x="-504874" y="2628330"/>
            <a:chExt cx="1800324" cy="458564"/>
          </a:xfrm>
        </p:grpSpPr>
        <p:sp>
          <p:nvSpPr>
            <p:cNvPr id="28" name="AutoShape 77"/>
            <p:cNvSpPr>
              <a:spLocks noChangeArrowheads="1"/>
            </p:cNvSpPr>
            <p:nvPr/>
          </p:nvSpPr>
          <p:spPr bwMode="auto">
            <a:xfrm>
              <a:off x="-504874" y="2628330"/>
              <a:ext cx="1800324" cy="45856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82A5D0"/>
                </a:gs>
                <a:gs pos="100000">
                  <a:srgbClr val="5887C0"/>
                </a:gs>
              </a:gsLst>
              <a:lin ang="16200000" scaled="1"/>
              <a:tileRect/>
            </a:gradFill>
            <a:ln w="19050" cap="flat" cmpd="sng" algn="ctr">
              <a:noFill/>
              <a:prstDash val="solid"/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>
              <a:bevelT/>
            </a:sp3d>
          </p:spPr>
          <p:txBody>
            <a:bodyPr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 dirty="0">
                <a:solidFill>
                  <a:sysClr val="window" lastClr="FFFFFF"/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29" name="AutoShape 78"/>
            <p:cNvSpPr>
              <a:spLocks noChangeArrowheads="1"/>
            </p:cNvSpPr>
            <p:nvPr/>
          </p:nvSpPr>
          <p:spPr bwMode="auto">
            <a:xfrm>
              <a:off x="-490586" y="2646335"/>
              <a:ext cx="1763809" cy="34725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7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-504854" y="2715292"/>
              <a:ext cx="1715123" cy="319627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fontAlgn="auto" latinLnBrk="0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2200" b="1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1. </a:t>
              </a:r>
              <a:r>
                <a:rPr lang="ko-KR" altLang="en-US" sz="2200" b="1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진료신청단계</a:t>
              </a:r>
              <a:endParaRPr kumimoji="0" lang="ko-KR" altLang="en-US" sz="22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500430" y="6376243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14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539750" y="1501205"/>
            <a:ext cx="8308975" cy="3583979"/>
            <a:chOff x="4383144" y="5072072"/>
            <a:chExt cx="4332260" cy="1133468"/>
          </a:xfrm>
        </p:grpSpPr>
        <p:sp>
          <p:nvSpPr>
            <p:cNvPr id="23" name="모서리가 둥근 직사각형 22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 dirty="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24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26" name="Rectangle 5"/>
          <p:cNvSpPr txBox="1">
            <a:spLocks noChangeArrowheads="1"/>
          </p:cNvSpPr>
          <p:nvPr/>
        </p:nvSpPr>
        <p:spPr bwMode="auto">
          <a:xfrm>
            <a:off x="597540" y="2014983"/>
            <a:ext cx="8294940" cy="299819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ko-KR" altLang="en-US" sz="2000" b="1" dirty="0">
                <a:latin typeface="+mn-ea"/>
              </a:rPr>
              <a:t>▶ 정보주체의 동의 없이 수집 가능한 진료목적의 범위</a:t>
            </a:r>
            <a:endParaRPr lang="en-US" altLang="ko-KR" sz="2000" b="1" dirty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ko-KR" sz="2000" b="1" dirty="0">
                <a:latin typeface="+mn-ea"/>
              </a:rPr>
              <a:t>   - </a:t>
            </a:r>
            <a:r>
              <a:rPr lang="ko-KR" altLang="en-US" sz="2000" b="1" dirty="0">
                <a:latin typeface="+mn-ea"/>
              </a:rPr>
              <a:t>진료와 직접 관련된 진료신청</a:t>
            </a:r>
            <a:r>
              <a:rPr lang="en-US" altLang="ko-KR" sz="2000" b="1" dirty="0">
                <a:latin typeface="+mn-ea"/>
              </a:rPr>
              <a:t>, </a:t>
            </a:r>
            <a:r>
              <a:rPr lang="ko-KR" altLang="en-US" sz="2000" b="1" dirty="0">
                <a:latin typeface="+mn-ea"/>
              </a:rPr>
              <a:t>진단</a:t>
            </a:r>
            <a:r>
              <a:rPr lang="en-US" altLang="ko-KR" sz="2000" b="1" dirty="0">
                <a:latin typeface="+mn-ea"/>
              </a:rPr>
              <a:t>,</a:t>
            </a:r>
            <a:r>
              <a:rPr lang="ko-KR" altLang="en-US" sz="2000" b="1" dirty="0">
                <a:latin typeface="+mn-ea"/>
              </a:rPr>
              <a:t> 검사</a:t>
            </a:r>
            <a:r>
              <a:rPr lang="en-US" altLang="ko-KR" sz="2000" b="1" dirty="0">
                <a:latin typeface="+mn-ea"/>
              </a:rPr>
              <a:t>, </a:t>
            </a:r>
            <a:r>
              <a:rPr lang="ko-KR" altLang="en-US" sz="2000" b="1" dirty="0">
                <a:latin typeface="+mn-ea"/>
              </a:rPr>
              <a:t>치료</a:t>
            </a:r>
            <a:r>
              <a:rPr lang="en-US" altLang="ko-KR" sz="2000" b="1" dirty="0">
                <a:latin typeface="+mn-ea"/>
              </a:rPr>
              <a:t>, </a:t>
            </a:r>
            <a:r>
              <a:rPr lang="ko-KR" altLang="en-US" sz="2000" b="1" dirty="0">
                <a:latin typeface="+mn-ea"/>
              </a:rPr>
              <a:t>수납 등 업무</a:t>
            </a:r>
            <a:endParaRPr lang="en-US" altLang="ko-KR" sz="2000" b="1" dirty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ko-KR" sz="2000" b="1" dirty="0">
                <a:latin typeface="+mn-ea"/>
              </a:rPr>
              <a:t>   - </a:t>
            </a:r>
            <a:r>
              <a:rPr lang="ko-KR" altLang="en-US" sz="2000" b="1" dirty="0">
                <a:latin typeface="+mn-ea"/>
              </a:rPr>
              <a:t>진료신청 문자발송</a:t>
            </a:r>
            <a:r>
              <a:rPr lang="en-US" altLang="ko-KR" sz="2000" b="1" dirty="0">
                <a:latin typeface="+mn-ea"/>
              </a:rPr>
              <a:t>, </a:t>
            </a:r>
            <a:r>
              <a:rPr lang="ko-KR" altLang="en-US" sz="2000" b="1" dirty="0">
                <a:latin typeface="+mn-ea"/>
              </a:rPr>
              <a:t>검사결과 통보 등의 업무</a:t>
            </a:r>
            <a:endParaRPr lang="en-US" altLang="ko-KR" sz="2000" b="1" dirty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ko-KR" sz="2000" b="1" dirty="0">
                <a:latin typeface="+mn-ea"/>
              </a:rPr>
              <a:t>   -</a:t>
            </a:r>
            <a:r>
              <a:rPr lang="ko-KR" altLang="en-US" sz="2000" b="1" dirty="0">
                <a:latin typeface="+mn-ea"/>
              </a:rPr>
              <a:t> 진료와 연결된 예방접종</a:t>
            </a:r>
          </a:p>
          <a:p>
            <a:pPr>
              <a:lnSpc>
                <a:spcPct val="120000"/>
              </a:lnSpc>
            </a:pPr>
            <a:r>
              <a:rPr lang="en-US" altLang="ko-KR" sz="2000" b="1" dirty="0">
                <a:latin typeface="+mn-ea"/>
              </a:rPr>
              <a:t>   - </a:t>
            </a:r>
            <a:r>
              <a:rPr lang="ko-KR" altLang="en-US" sz="2000" b="1" dirty="0">
                <a:latin typeface="+mn-ea"/>
              </a:rPr>
              <a:t>병원 이전 또는 휴업에 관한 정보</a:t>
            </a:r>
            <a:endParaRPr lang="en-US" altLang="ko-KR" sz="2000" b="1" dirty="0">
              <a:latin typeface="+mn-ea"/>
            </a:endParaRPr>
          </a:p>
          <a:p>
            <a:pPr>
              <a:lnSpc>
                <a:spcPct val="120000"/>
              </a:lnSpc>
            </a:pPr>
            <a:endParaRPr lang="en-US" altLang="ko-KR" sz="2000" b="1" spc="-150" dirty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ko-KR" altLang="en-US" sz="2000" b="1" dirty="0">
                <a:latin typeface="+mn-ea"/>
              </a:rPr>
              <a:t>▶ </a:t>
            </a:r>
            <a:r>
              <a:rPr lang="en-US" altLang="ko-KR" sz="2000" b="1" dirty="0">
                <a:latin typeface="+mn-ea"/>
              </a:rPr>
              <a:t>14</a:t>
            </a:r>
            <a:r>
              <a:rPr lang="ko-KR" altLang="en-US" sz="2000" b="1" dirty="0">
                <a:latin typeface="+mn-ea"/>
              </a:rPr>
              <a:t>세 미만의 경우 법정대리인의 동의를 받아 개인정보 수집</a:t>
            </a:r>
            <a:endParaRPr lang="en-US" altLang="ko-KR" sz="2000" b="1" dirty="0">
              <a:latin typeface="+mn-ea"/>
            </a:endParaRPr>
          </a:p>
          <a:p>
            <a:pPr>
              <a:lnSpc>
                <a:spcPct val="120000"/>
              </a:lnSpc>
            </a:pPr>
            <a:endParaRPr lang="en-US" altLang="ko-KR" sz="2000" b="1" spc="-150" dirty="0" smtClean="0">
              <a:latin typeface="HY헤드라인M" pitchFamily="18" charset="-127"/>
              <a:ea typeface="HY헤드라인M" pitchFamily="18" charset="-127"/>
            </a:endParaRPr>
          </a:p>
        </p:txBody>
      </p:sp>
      <p:grpSp>
        <p:nvGrpSpPr>
          <p:cNvPr id="3" name="그룹 39"/>
          <p:cNvGrpSpPr>
            <a:grpSpLocks/>
          </p:cNvGrpSpPr>
          <p:nvPr/>
        </p:nvGrpSpPr>
        <p:grpSpPr bwMode="auto">
          <a:xfrm>
            <a:off x="683493" y="1254311"/>
            <a:ext cx="6624811" cy="514786"/>
            <a:chOff x="-504874" y="2628330"/>
            <a:chExt cx="1800324" cy="458564"/>
          </a:xfrm>
        </p:grpSpPr>
        <p:sp>
          <p:nvSpPr>
            <p:cNvPr id="28" name="AutoShape 77"/>
            <p:cNvSpPr>
              <a:spLocks noChangeArrowheads="1"/>
            </p:cNvSpPr>
            <p:nvPr/>
          </p:nvSpPr>
          <p:spPr bwMode="auto">
            <a:xfrm>
              <a:off x="-504874" y="2628330"/>
              <a:ext cx="1800324" cy="45856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82A5D0"/>
                </a:gs>
                <a:gs pos="100000">
                  <a:srgbClr val="5887C0"/>
                </a:gs>
              </a:gsLst>
              <a:lin ang="16200000" scaled="1"/>
              <a:tileRect/>
            </a:gradFill>
            <a:ln w="19050" cap="flat" cmpd="sng" algn="ctr">
              <a:noFill/>
              <a:prstDash val="solid"/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>
              <a:bevelT/>
            </a:sp3d>
          </p:spPr>
          <p:txBody>
            <a:bodyPr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 dirty="0">
                <a:solidFill>
                  <a:sysClr val="window" lastClr="FFFFFF"/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29" name="AutoShape 78"/>
            <p:cNvSpPr>
              <a:spLocks noChangeArrowheads="1"/>
            </p:cNvSpPr>
            <p:nvPr/>
          </p:nvSpPr>
          <p:spPr bwMode="auto">
            <a:xfrm>
              <a:off x="-490586" y="2646335"/>
              <a:ext cx="1763809" cy="34725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7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-485285" y="2719745"/>
              <a:ext cx="1715123" cy="310718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fontAlgn="auto" latinLnBrk="0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2200" b="1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2. </a:t>
              </a:r>
              <a:r>
                <a:rPr lang="ko-KR" altLang="en-US" sz="2200" b="1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진료신청단계</a:t>
              </a:r>
              <a:endParaRPr kumimoji="0" lang="ko-KR" altLang="en-US" sz="22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15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제목 1"/>
          <p:cNvSpPr>
            <a:spLocks noGrp="1"/>
          </p:cNvSpPr>
          <p:nvPr>
            <p:ph type="title"/>
          </p:nvPr>
        </p:nvSpPr>
        <p:spPr>
          <a:xfrm>
            <a:off x="467544" y="428604"/>
            <a:ext cx="8229600" cy="576263"/>
          </a:xfrm>
        </p:spPr>
        <p:txBody>
          <a:bodyPr>
            <a:noAutofit/>
          </a:bodyPr>
          <a:lstStyle/>
          <a:p>
            <a:pPr>
              <a:defRPr/>
            </a:pPr>
            <a:r>
              <a:rPr kumimoji="1" lang="en-US" altLang="ko-KR" sz="3600" dirty="0" smtClean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kumimoji="1" lang="ko-KR" altLang="en-US" sz="3600" dirty="0">
                <a:latin typeface="HY헤드라인M" pitchFamily="18" charset="-127"/>
                <a:ea typeface="HY헤드라인M" pitchFamily="18" charset="-127"/>
              </a:rPr>
              <a:t>진료신청 시 개인정보 처리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539750" y="1501205"/>
            <a:ext cx="8308975" cy="4499563"/>
            <a:chOff x="4383144" y="5072072"/>
            <a:chExt cx="4332260" cy="1133468"/>
          </a:xfrm>
        </p:grpSpPr>
        <p:sp>
          <p:nvSpPr>
            <p:cNvPr id="23" name="모서리가 둥근 직사각형 22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 dirty="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24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26" name="Rectangle 5"/>
          <p:cNvSpPr txBox="1">
            <a:spLocks noChangeArrowheads="1"/>
          </p:cNvSpPr>
          <p:nvPr/>
        </p:nvSpPr>
        <p:spPr bwMode="auto">
          <a:xfrm>
            <a:off x="597540" y="1884973"/>
            <a:ext cx="8294940" cy="3783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ko-KR" altLang="en-US" b="1" dirty="0" smtClean="0">
                <a:latin typeface="+mn-ea"/>
              </a:rPr>
              <a:t>▶ 진료과정에서 환자 동의 없이 수집하는 개인정보 </a:t>
            </a:r>
            <a:endParaRPr lang="en-US" altLang="ko-KR" b="1" dirty="0" smtClean="0">
              <a:latin typeface="+mn-ea"/>
            </a:endParaRP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en-US" altLang="ko-KR" b="1" dirty="0" smtClean="0">
                <a:latin typeface="+mn-ea"/>
              </a:rPr>
              <a:t>  </a:t>
            </a:r>
            <a:r>
              <a:rPr lang="en-US" altLang="ko-KR" sz="1600" b="1" dirty="0" smtClean="0">
                <a:latin typeface="+mn-ea"/>
              </a:rPr>
              <a:t>- </a:t>
            </a:r>
            <a:r>
              <a:rPr lang="ko-KR" altLang="en-US" sz="1600" b="1" dirty="0" smtClean="0">
                <a:latin typeface="+mn-ea"/>
              </a:rPr>
              <a:t>진료기록부</a:t>
            </a:r>
            <a:r>
              <a:rPr lang="en-US" altLang="ko-KR" sz="1600" b="1" dirty="0" smtClean="0">
                <a:latin typeface="+mn-ea"/>
              </a:rPr>
              <a:t>: </a:t>
            </a:r>
            <a:r>
              <a:rPr lang="ko-KR" altLang="en-US" sz="1600" b="1" dirty="0" smtClean="0">
                <a:latin typeface="+mn-ea"/>
              </a:rPr>
              <a:t>성명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주소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연락처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주민등록번호 등 인적 사항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주된 증상</a:t>
            </a:r>
            <a:r>
              <a:rPr lang="en-US" altLang="ko-KR" sz="1600" b="1" dirty="0" smtClean="0">
                <a:latin typeface="+mn-ea"/>
              </a:rPr>
              <a:t>(</a:t>
            </a:r>
            <a:r>
              <a:rPr lang="ko-KR" altLang="en-US" sz="1600" b="1" dirty="0" smtClean="0">
                <a:latin typeface="+mn-ea"/>
              </a:rPr>
              <a:t>병력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가족력 </a:t>
            </a:r>
            <a:r>
              <a:rPr lang="en-US" altLang="ko-KR" sz="1600" b="1" dirty="0" smtClean="0">
                <a:latin typeface="+mn-ea"/>
              </a:rPr>
              <a:t> </a:t>
            </a:r>
            <a:r>
              <a:rPr lang="ko-KR" altLang="en-US" sz="1600" b="1" dirty="0" smtClean="0">
                <a:latin typeface="+mn-ea"/>
              </a:rPr>
              <a:t>추가 기록 가능</a:t>
            </a:r>
            <a:r>
              <a:rPr lang="en-US" altLang="ko-KR" sz="1600" b="1" dirty="0" smtClean="0">
                <a:latin typeface="+mn-ea"/>
              </a:rPr>
              <a:t>), </a:t>
            </a:r>
            <a:r>
              <a:rPr lang="ko-KR" altLang="en-US" sz="1600" b="1" dirty="0" smtClean="0">
                <a:latin typeface="+mn-ea"/>
              </a:rPr>
              <a:t>진단결과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치료 내용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진료 일시</a:t>
            </a:r>
            <a:endParaRPr lang="en-US" altLang="ko-KR" sz="1600" b="1" dirty="0" smtClean="0">
              <a:latin typeface="+mn-ea"/>
            </a:endParaRPr>
          </a:p>
          <a:p>
            <a:r>
              <a:rPr lang="en-US" altLang="ko-KR" sz="1600" b="1" dirty="0" smtClean="0">
                <a:latin typeface="+mn-ea"/>
              </a:rPr>
              <a:t>  - </a:t>
            </a:r>
            <a:r>
              <a:rPr lang="ko-KR" altLang="en-US" sz="1600" b="1" dirty="0" smtClean="0">
                <a:latin typeface="+mn-ea"/>
              </a:rPr>
              <a:t>처방전</a:t>
            </a:r>
            <a:r>
              <a:rPr lang="en-US" altLang="ko-KR" sz="1600" b="1" dirty="0" smtClean="0">
                <a:latin typeface="+mn-ea"/>
              </a:rPr>
              <a:t>: </a:t>
            </a:r>
            <a:r>
              <a:rPr lang="ko-KR" altLang="en-US" sz="1600" b="1" dirty="0" smtClean="0">
                <a:latin typeface="+mn-ea"/>
              </a:rPr>
              <a:t>환자의 성명 및 주민등록번호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처방의약품의 명칭</a:t>
            </a:r>
            <a:r>
              <a:rPr lang="en-US" altLang="ko-KR" sz="1600" b="1" dirty="0" smtClean="0">
                <a:latin typeface="+mn-ea"/>
              </a:rPr>
              <a:t>·</a:t>
            </a:r>
            <a:r>
              <a:rPr lang="ko-KR" altLang="en-US" sz="1600" b="1" dirty="0" smtClean="0">
                <a:latin typeface="+mn-ea"/>
              </a:rPr>
              <a:t>분량</a:t>
            </a:r>
            <a:r>
              <a:rPr lang="en-US" altLang="ko-KR" sz="1600" b="1" dirty="0" smtClean="0">
                <a:latin typeface="+mn-ea"/>
              </a:rPr>
              <a:t>·</a:t>
            </a:r>
            <a:r>
              <a:rPr lang="ko-KR" altLang="en-US" sz="1600" b="1" dirty="0" smtClean="0">
                <a:latin typeface="+mn-ea"/>
              </a:rPr>
              <a:t>용법 및 용량 등</a:t>
            </a:r>
            <a:endParaRPr lang="en-US" altLang="ko-KR" sz="1600" b="1" dirty="0" smtClean="0">
              <a:latin typeface="+mn-ea"/>
            </a:endParaRPr>
          </a:p>
          <a:p>
            <a:endParaRPr lang="ko-KR" altLang="en-US" b="1" dirty="0" smtClean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ko-KR" altLang="en-US" b="1" dirty="0" smtClean="0">
                <a:latin typeface="+mn-ea"/>
              </a:rPr>
              <a:t>▶</a:t>
            </a:r>
            <a:r>
              <a:rPr lang="en-US" altLang="ko-KR" b="1" dirty="0" smtClean="0">
                <a:latin typeface="+mn-ea"/>
              </a:rPr>
              <a:t> </a:t>
            </a:r>
            <a:r>
              <a:rPr lang="ko-KR" altLang="en-US" b="1" spc="-50" dirty="0" smtClean="0">
                <a:latin typeface="+mn-ea"/>
              </a:rPr>
              <a:t>법률에 따른 의료인의 개인정보 제공 의무</a:t>
            </a:r>
            <a:endParaRPr lang="en-US" altLang="ko-KR" b="1" spc="-50" dirty="0" smtClean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ko-KR" sz="1600" b="1" spc="-50" dirty="0" smtClean="0">
                <a:latin typeface="+mn-ea"/>
              </a:rPr>
              <a:t>   - </a:t>
            </a:r>
            <a:r>
              <a:rPr lang="ko-KR" altLang="en-US" sz="1600" b="1" spc="-50" dirty="0" smtClean="0">
                <a:latin typeface="+mn-ea"/>
              </a:rPr>
              <a:t>진료환자의 진료기록의 송부</a:t>
            </a:r>
            <a:r>
              <a:rPr lang="en-US" altLang="ko-KR" sz="1600" b="1" spc="-50" dirty="0" smtClean="0">
                <a:latin typeface="+mn-ea"/>
              </a:rPr>
              <a:t>( </a:t>
            </a:r>
            <a:r>
              <a:rPr lang="ko-KR" altLang="en-US" sz="1600" b="1" spc="-50" dirty="0" smtClean="0">
                <a:latin typeface="+mn-ea"/>
              </a:rPr>
              <a:t>환자나 환자 보호자의 동의를 받은 경우</a:t>
            </a:r>
            <a:r>
              <a:rPr lang="en-US" altLang="ko-KR" sz="1600" b="1" spc="-50" dirty="0" smtClean="0">
                <a:latin typeface="+mn-ea"/>
              </a:rPr>
              <a:t>,</a:t>
            </a:r>
            <a:r>
              <a:rPr lang="ko-KR" altLang="en-US" sz="1600" b="1" dirty="0" smtClean="0">
                <a:latin typeface="+mn-ea"/>
              </a:rPr>
              <a:t> 의료법 제</a:t>
            </a:r>
            <a:r>
              <a:rPr lang="en-US" altLang="ko-KR" sz="1600" b="1" dirty="0" smtClean="0">
                <a:latin typeface="+mn-ea"/>
              </a:rPr>
              <a:t>21</a:t>
            </a:r>
            <a:r>
              <a:rPr lang="ko-KR" altLang="en-US" sz="1600" b="1" dirty="0" smtClean="0">
                <a:latin typeface="+mn-ea"/>
              </a:rPr>
              <a:t>조</a:t>
            </a:r>
            <a:r>
              <a:rPr lang="en-US" altLang="ko-KR" sz="1600" b="1" spc="-50" dirty="0" smtClean="0">
                <a:latin typeface="+mn-ea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ko-KR" sz="1600" b="1" spc="-50" dirty="0" smtClean="0">
                <a:latin typeface="+mn-ea"/>
              </a:rPr>
              <a:t>   - </a:t>
            </a:r>
            <a:r>
              <a:rPr lang="ko-KR" altLang="en-US" sz="1600" b="1" spc="-30" dirty="0" smtClean="0">
                <a:latin typeface="+mn-ea"/>
              </a:rPr>
              <a:t>감염병 환자 등 신고</a:t>
            </a:r>
            <a:r>
              <a:rPr lang="en-US" altLang="ko-KR" sz="1600" b="1" spc="-30" dirty="0" smtClean="0">
                <a:latin typeface="+mn-ea"/>
              </a:rPr>
              <a:t>(</a:t>
            </a:r>
            <a:r>
              <a:rPr lang="ko-KR" altLang="en-US" sz="1600" b="1" dirty="0" smtClean="0">
                <a:latin typeface="+mn-ea"/>
              </a:rPr>
              <a:t>감염병 예방 및 관리에 관한 법률 제</a:t>
            </a:r>
            <a:r>
              <a:rPr lang="en-US" altLang="ko-KR" sz="1600" b="1" dirty="0" smtClean="0">
                <a:latin typeface="+mn-ea"/>
              </a:rPr>
              <a:t>11</a:t>
            </a:r>
            <a:r>
              <a:rPr lang="ko-KR" altLang="en-US" sz="1600" b="1" dirty="0" smtClean="0">
                <a:latin typeface="+mn-ea"/>
              </a:rPr>
              <a:t>조</a:t>
            </a:r>
            <a:r>
              <a:rPr lang="en-US" altLang="ko-KR" sz="1600" b="1" spc="-30" dirty="0" smtClean="0">
                <a:latin typeface="+mn-ea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ko-KR" sz="1600" b="1" spc="-30" dirty="0" smtClean="0">
                <a:latin typeface="+mn-ea"/>
              </a:rPr>
              <a:t>   - </a:t>
            </a:r>
            <a:r>
              <a:rPr lang="ko-KR" altLang="en-US" sz="1600" b="1" spc="-30" dirty="0" smtClean="0">
                <a:latin typeface="+mn-ea"/>
              </a:rPr>
              <a:t>응급환자의 이송</a:t>
            </a:r>
            <a:r>
              <a:rPr lang="en-US" altLang="ko-KR" sz="1600" b="1" spc="-30" dirty="0" smtClean="0">
                <a:latin typeface="+mn-ea"/>
              </a:rPr>
              <a:t>(</a:t>
            </a:r>
            <a:r>
              <a:rPr lang="ko-KR" altLang="en-US" sz="1600" b="1" dirty="0" smtClean="0">
                <a:latin typeface="+mn-ea"/>
              </a:rPr>
              <a:t>응급의료에 관한 법률 제</a:t>
            </a:r>
            <a:r>
              <a:rPr lang="en-US" altLang="ko-KR" sz="1600" b="1" dirty="0" smtClean="0">
                <a:latin typeface="+mn-ea"/>
              </a:rPr>
              <a:t>11</a:t>
            </a:r>
            <a:r>
              <a:rPr lang="ko-KR" altLang="en-US" sz="1600" b="1" dirty="0" smtClean="0">
                <a:latin typeface="+mn-ea"/>
              </a:rPr>
              <a:t>조</a:t>
            </a:r>
            <a:r>
              <a:rPr lang="en-US" altLang="ko-KR" sz="1600" b="1" spc="-30" dirty="0" smtClean="0">
                <a:latin typeface="+mn-ea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ko-KR" sz="1600" b="1" spc="-30" dirty="0" smtClean="0">
                <a:latin typeface="+mn-ea"/>
              </a:rPr>
              <a:t>   - </a:t>
            </a:r>
            <a:r>
              <a:rPr lang="ko-KR" altLang="en-US" sz="1600" b="1" spc="-30" dirty="0" smtClean="0">
                <a:latin typeface="+mn-ea"/>
              </a:rPr>
              <a:t>감염인 진단 검안사실의 신고</a:t>
            </a:r>
            <a:r>
              <a:rPr lang="en-US" altLang="ko-KR" sz="1600" b="1" spc="-30" dirty="0" smtClean="0">
                <a:latin typeface="+mn-ea"/>
              </a:rPr>
              <a:t>(</a:t>
            </a:r>
            <a:r>
              <a:rPr lang="ko-KR" altLang="en-US" sz="1600" b="1" dirty="0" smtClean="0">
                <a:latin typeface="+mn-ea"/>
              </a:rPr>
              <a:t>후천성면역결핍증예방법 제</a:t>
            </a:r>
            <a:r>
              <a:rPr lang="en-US" altLang="ko-KR" sz="1600" b="1" dirty="0" smtClean="0">
                <a:latin typeface="+mn-ea"/>
              </a:rPr>
              <a:t>5</a:t>
            </a:r>
            <a:r>
              <a:rPr lang="ko-KR" altLang="en-US" sz="1600" b="1" dirty="0" smtClean="0">
                <a:latin typeface="+mn-ea"/>
              </a:rPr>
              <a:t>조</a:t>
            </a:r>
            <a:r>
              <a:rPr lang="en-US" altLang="ko-KR" sz="1600" b="1" spc="-30" dirty="0" smtClean="0">
                <a:latin typeface="+mn-ea"/>
              </a:rPr>
              <a:t>) </a:t>
            </a:r>
          </a:p>
          <a:p>
            <a:pPr>
              <a:lnSpc>
                <a:spcPct val="120000"/>
              </a:lnSpc>
            </a:pPr>
            <a:r>
              <a:rPr lang="en-US" altLang="ko-KR" sz="1600" b="1" spc="-30" dirty="0" smtClean="0">
                <a:latin typeface="+mn-ea"/>
              </a:rPr>
              <a:t>   - </a:t>
            </a:r>
            <a:r>
              <a:rPr lang="ko-KR" altLang="en-US" sz="1600" b="1" spc="-30" dirty="0" smtClean="0">
                <a:latin typeface="+mn-ea"/>
              </a:rPr>
              <a:t>특정수혈부작용 신고</a:t>
            </a:r>
            <a:r>
              <a:rPr lang="en-US" altLang="ko-KR" sz="1600" b="1" spc="-30" dirty="0" smtClean="0">
                <a:latin typeface="+mn-ea"/>
              </a:rPr>
              <a:t>(</a:t>
            </a:r>
            <a:r>
              <a:rPr lang="ko-KR" altLang="en-US" sz="1600" b="1" dirty="0" smtClean="0">
                <a:latin typeface="+mn-ea"/>
              </a:rPr>
              <a:t>혈액관리법 제</a:t>
            </a:r>
            <a:r>
              <a:rPr lang="en-US" altLang="ko-KR" sz="1600" b="1" dirty="0" smtClean="0">
                <a:latin typeface="+mn-ea"/>
              </a:rPr>
              <a:t>10</a:t>
            </a:r>
            <a:r>
              <a:rPr lang="ko-KR" altLang="en-US" sz="1600" b="1" dirty="0" smtClean="0">
                <a:latin typeface="+mn-ea"/>
              </a:rPr>
              <a:t>조</a:t>
            </a:r>
            <a:r>
              <a:rPr lang="en-US" altLang="ko-KR" sz="1600" b="1" spc="-30" dirty="0" smtClean="0">
                <a:latin typeface="+mn-ea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altLang="ko-KR" sz="1600" b="1" spc="-30" dirty="0" smtClean="0">
                <a:latin typeface="+mn-ea"/>
              </a:rPr>
              <a:t>   - </a:t>
            </a:r>
            <a:r>
              <a:rPr lang="ko-KR" altLang="en-US" sz="1600" b="1" spc="-30" dirty="0" smtClean="0">
                <a:latin typeface="+mn-ea"/>
              </a:rPr>
              <a:t>뇌사추정자 신고</a:t>
            </a:r>
            <a:r>
              <a:rPr lang="en-US" altLang="ko-KR" sz="1600" b="1" spc="-30" dirty="0" smtClean="0">
                <a:latin typeface="+mn-ea"/>
              </a:rPr>
              <a:t>(</a:t>
            </a:r>
            <a:r>
              <a:rPr lang="ko-KR" altLang="en-US" sz="1600" b="1" dirty="0" smtClean="0">
                <a:latin typeface="+mn-ea"/>
              </a:rPr>
              <a:t>장기 등 이식에 관한 법률 제</a:t>
            </a:r>
            <a:r>
              <a:rPr lang="en-US" altLang="ko-KR" sz="1600" b="1" dirty="0" smtClean="0">
                <a:latin typeface="+mn-ea"/>
              </a:rPr>
              <a:t>17</a:t>
            </a:r>
            <a:r>
              <a:rPr lang="ko-KR" altLang="en-US" sz="1600" b="1" dirty="0" smtClean="0">
                <a:latin typeface="+mn-ea"/>
              </a:rPr>
              <a:t>조</a:t>
            </a:r>
            <a:r>
              <a:rPr lang="en-US" altLang="ko-KR" sz="1600" b="1" dirty="0" smtClean="0">
                <a:latin typeface="+mn-ea"/>
              </a:rPr>
              <a:t>)</a:t>
            </a:r>
            <a:endParaRPr lang="en-US" altLang="ko-KR" b="1" spc="-150" dirty="0" smtClean="0">
              <a:latin typeface="HY헤드라인M" pitchFamily="18" charset="-127"/>
              <a:ea typeface="HY헤드라인M" pitchFamily="18" charset="-127"/>
            </a:endParaRPr>
          </a:p>
        </p:txBody>
      </p:sp>
      <p:grpSp>
        <p:nvGrpSpPr>
          <p:cNvPr id="3" name="그룹 39"/>
          <p:cNvGrpSpPr>
            <a:grpSpLocks/>
          </p:cNvGrpSpPr>
          <p:nvPr/>
        </p:nvGrpSpPr>
        <p:grpSpPr bwMode="auto">
          <a:xfrm>
            <a:off x="683493" y="1254311"/>
            <a:ext cx="6624811" cy="514786"/>
            <a:chOff x="-504874" y="2628330"/>
            <a:chExt cx="1800324" cy="458564"/>
          </a:xfrm>
        </p:grpSpPr>
        <p:sp>
          <p:nvSpPr>
            <p:cNvPr id="28" name="AutoShape 77"/>
            <p:cNvSpPr>
              <a:spLocks noChangeArrowheads="1"/>
            </p:cNvSpPr>
            <p:nvPr/>
          </p:nvSpPr>
          <p:spPr bwMode="auto">
            <a:xfrm>
              <a:off x="-504874" y="2628330"/>
              <a:ext cx="1800324" cy="45856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82A5D0"/>
                </a:gs>
                <a:gs pos="100000">
                  <a:srgbClr val="5887C0"/>
                </a:gs>
              </a:gsLst>
              <a:lin ang="16200000" scaled="1"/>
              <a:tileRect/>
            </a:gradFill>
            <a:ln w="19050" cap="flat" cmpd="sng" algn="ctr">
              <a:noFill/>
              <a:prstDash val="solid"/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>
              <a:bevelT/>
            </a:sp3d>
          </p:spPr>
          <p:txBody>
            <a:bodyPr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 dirty="0">
                <a:solidFill>
                  <a:sysClr val="window" lastClr="FFFFFF"/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29" name="AutoShape 78"/>
            <p:cNvSpPr>
              <a:spLocks noChangeArrowheads="1"/>
            </p:cNvSpPr>
            <p:nvPr/>
          </p:nvSpPr>
          <p:spPr bwMode="auto">
            <a:xfrm>
              <a:off x="-490586" y="2646335"/>
              <a:ext cx="1763809" cy="34725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7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-485285" y="2719745"/>
              <a:ext cx="1715123" cy="310718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fontAlgn="auto" latinLnBrk="0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2200" b="1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2. </a:t>
              </a:r>
              <a:r>
                <a:rPr lang="ko-KR" altLang="en-US" sz="2200" b="1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진료신청단계</a:t>
              </a:r>
              <a:endParaRPr kumimoji="0" lang="ko-KR" altLang="en-US" sz="22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12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16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제목 1"/>
          <p:cNvSpPr>
            <a:spLocks noGrp="1"/>
          </p:cNvSpPr>
          <p:nvPr>
            <p:ph type="title"/>
          </p:nvPr>
        </p:nvSpPr>
        <p:spPr>
          <a:xfrm>
            <a:off x="467544" y="428604"/>
            <a:ext cx="8229600" cy="576263"/>
          </a:xfrm>
        </p:spPr>
        <p:txBody>
          <a:bodyPr>
            <a:noAutofit/>
          </a:bodyPr>
          <a:lstStyle/>
          <a:p>
            <a:pPr>
              <a:defRPr/>
            </a:pPr>
            <a:r>
              <a:rPr kumimoji="1" lang="en-US" altLang="ko-KR" sz="3600" dirty="0" smtClean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kumimoji="1" lang="ko-KR" altLang="en-US" sz="3600" dirty="0">
                <a:latin typeface="HY헤드라인M" pitchFamily="18" charset="-127"/>
                <a:ea typeface="HY헤드라인M" pitchFamily="18" charset="-127"/>
              </a:rPr>
              <a:t>진료신청 시 개인정보 처리</a:t>
            </a:r>
          </a:p>
        </p:txBody>
      </p:sp>
    </p:spTree>
    <p:extLst>
      <p:ext uri="{BB962C8B-B14F-4D97-AF65-F5344CB8AC3E}">
        <p14:creationId xmlns:p14="http://schemas.microsoft.com/office/powerpoint/2010/main" xmlns="" val="227899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539750" y="1501205"/>
            <a:ext cx="8308975" cy="1999803"/>
            <a:chOff x="4383144" y="5072072"/>
            <a:chExt cx="4332260" cy="1133468"/>
          </a:xfrm>
        </p:grpSpPr>
        <p:sp>
          <p:nvSpPr>
            <p:cNvPr id="23" name="모서리가 둥근 직사각형 22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 dirty="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24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26" name="Rectangle 5"/>
          <p:cNvSpPr txBox="1">
            <a:spLocks noChangeArrowheads="1"/>
          </p:cNvSpPr>
          <p:nvPr/>
        </p:nvSpPr>
        <p:spPr bwMode="auto">
          <a:xfrm>
            <a:off x="597540" y="1752375"/>
            <a:ext cx="8294940" cy="263764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ko-KR" altLang="en-US" b="1" dirty="0" smtClean="0">
                <a:latin typeface="+mn-ea"/>
              </a:rPr>
              <a:t>▶ 법률의 규정에 따라 환자정보 제공 가능</a:t>
            </a:r>
            <a:endParaRPr lang="en-US" altLang="ko-KR" b="1" dirty="0" smtClean="0">
              <a:latin typeface="+mn-ea"/>
            </a:endParaRP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en-US" altLang="ko-KR" b="1" dirty="0" smtClean="0">
                <a:latin typeface="+mn-ea"/>
              </a:rPr>
              <a:t>   - </a:t>
            </a:r>
            <a:r>
              <a:rPr lang="ko-KR" altLang="en-US" b="1" dirty="0" smtClean="0">
                <a:latin typeface="+mn-ea"/>
              </a:rPr>
              <a:t>국민건강보험공단</a:t>
            </a:r>
            <a:r>
              <a:rPr lang="en-US" altLang="ko-KR" b="1" dirty="0" smtClean="0">
                <a:latin typeface="+mn-ea"/>
              </a:rPr>
              <a:t>,</a:t>
            </a:r>
            <a:r>
              <a:rPr lang="ko-KR" altLang="en-US" b="1" dirty="0" smtClean="0">
                <a:latin typeface="+mn-ea"/>
              </a:rPr>
              <a:t>건강보험심사평가원</a:t>
            </a:r>
            <a:r>
              <a:rPr lang="en-US" altLang="ko-KR" b="1" dirty="0" smtClean="0">
                <a:latin typeface="+mn-ea"/>
              </a:rPr>
              <a:t>, </a:t>
            </a:r>
            <a:r>
              <a:rPr lang="ko-KR" altLang="en-US" b="1" dirty="0" smtClean="0">
                <a:latin typeface="+mn-ea"/>
              </a:rPr>
              <a:t>법원</a:t>
            </a:r>
            <a:r>
              <a:rPr lang="en-US" altLang="ko-KR" b="1" dirty="0" smtClean="0">
                <a:latin typeface="+mn-ea"/>
              </a:rPr>
              <a:t>, </a:t>
            </a:r>
            <a:r>
              <a:rPr lang="ko-KR" altLang="en-US" b="1" dirty="0" smtClean="0">
                <a:latin typeface="+mn-ea"/>
              </a:rPr>
              <a:t>국민연금공단</a:t>
            </a:r>
            <a:r>
              <a:rPr lang="en-US" altLang="ko-KR" b="1" dirty="0" smtClean="0">
                <a:latin typeface="+mn-ea"/>
              </a:rPr>
              <a:t>, </a:t>
            </a:r>
            <a:r>
              <a:rPr lang="ko-KR" altLang="en-US" b="1" dirty="0" smtClean="0">
                <a:latin typeface="+mn-ea"/>
              </a:rPr>
              <a:t>보험회사 등</a:t>
            </a:r>
            <a:endParaRPr lang="en-US" altLang="ko-KR" b="1" dirty="0" smtClean="0">
              <a:latin typeface="+mn-ea"/>
            </a:endParaRPr>
          </a:p>
          <a:p>
            <a:pPr marL="285750" indent="-285750">
              <a:lnSpc>
                <a:spcPct val="50000"/>
              </a:lnSpc>
              <a:spcBef>
                <a:spcPts val="600"/>
              </a:spcBef>
              <a:spcAft>
                <a:spcPts val="100"/>
              </a:spcAft>
            </a:pPr>
            <a:endParaRPr lang="en-US" altLang="ko-KR" b="1" dirty="0" smtClean="0">
              <a:latin typeface="+mn-ea"/>
            </a:endParaRP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ko-KR" altLang="en-US" b="1" dirty="0" smtClean="0">
                <a:latin typeface="+mn-ea"/>
              </a:rPr>
              <a:t>▶ 의료법에 따른 보존기간이 경과하지 않은 개인정보는 삭제 요구 불가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endParaRPr lang="ko-KR" altLang="en-US" b="1" dirty="0" smtClean="0">
              <a:latin typeface="HY헤드라인M" pitchFamily="18" charset="-127"/>
              <a:ea typeface="HY헤드라인M" pitchFamily="18" charset="-127"/>
            </a:endParaRPr>
          </a:p>
          <a:p>
            <a:pPr>
              <a:lnSpc>
                <a:spcPct val="120000"/>
              </a:lnSpc>
              <a:spcAft>
                <a:spcPts val="100"/>
              </a:spcAft>
            </a:pPr>
            <a:endParaRPr lang="ko-KR" altLang="en-US" b="1" dirty="0" smtClean="0">
              <a:latin typeface="HY헤드라인M" pitchFamily="18" charset="-127"/>
              <a:ea typeface="HY헤드라인M" pitchFamily="18" charset="-127"/>
            </a:endParaRPr>
          </a:p>
          <a:p>
            <a:pPr marL="177800" indent="-17780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ko-KR" b="1" spc="-150" dirty="0" smtClean="0">
              <a:latin typeface="HY헤드라인M" pitchFamily="18" charset="-127"/>
              <a:ea typeface="HY헤드라인M" pitchFamily="18" charset="-127"/>
            </a:endParaRPr>
          </a:p>
        </p:txBody>
      </p:sp>
      <p:grpSp>
        <p:nvGrpSpPr>
          <p:cNvPr id="3" name="그룹 39"/>
          <p:cNvGrpSpPr>
            <a:grpSpLocks/>
          </p:cNvGrpSpPr>
          <p:nvPr/>
        </p:nvGrpSpPr>
        <p:grpSpPr bwMode="auto">
          <a:xfrm>
            <a:off x="683493" y="1182303"/>
            <a:ext cx="6624811" cy="514786"/>
            <a:chOff x="-504874" y="2628330"/>
            <a:chExt cx="1800324" cy="458564"/>
          </a:xfrm>
        </p:grpSpPr>
        <p:sp>
          <p:nvSpPr>
            <p:cNvPr id="28" name="AutoShape 77"/>
            <p:cNvSpPr>
              <a:spLocks noChangeArrowheads="1"/>
            </p:cNvSpPr>
            <p:nvPr/>
          </p:nvSpPr>
          <p:spPr bwMode="auto">
            <a:xfrm>
              <a:off x="-504874" y="2628330"/>
              <a:ext cx="1800324" cy="45856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82A5D0"/>
                </a:gs>
                <a:gs pos="100000">
                  <a:srgbClr val="5887C0"/>
                </a:gs>
              </a:gsLst>
              <a:lin ang="16200000" scaled="1"/>
              <a:tileRect/>
            </a:gradFill>
            <a:ln w="19050" cap="flat" cmpd="sng" algn="ctr">
              <a:noFill/>
              <a:prstDash val="solid"/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>
              <a:bevelT/>
            </a:sp3d>
          </p:spPr>
          <p:txBody>
            <a:bodyPr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 dirty="0">
                <a:solidFill>
                  <a:sysClr val="window" lastClr="FFFFFF"/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29" name="AutoShape 78"/>
            <p:cNvSpPr>
              <a:spLocks noChangeArrowheads="1"/>
            </p:cNvSpPr>
            <p:nvPr/>
          </p:nvSpPr>
          <p:spPr bwMode="auto">
            <a:xfrm>
              <a:off x="-490586" y="2646335"/>
              <a:ext cx="1763809" cy="34725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7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30" name="직사각형 29"/>
            <p:cNvSpPr/>
            <p:nvPr/>
          </p:nvSpPr>
          <p:spPr>
            <a:xfrm>
              <a:off x="-485285" y="2719745"/>
              <a:ext cx="1715123" cy="310718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fontAlgn="auto" latinLnBrk="0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2200" b="1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2. </a:t>
              </a:r>
              <a:r>
                <a:rPr lang="ko-KR" altLang="en-US" sz="2200" b="1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진료신청단계</a:t>
              </a:r>
              <a:endParaRPr kumimoji="0" lang="ko-KR" altLang="en-US" sz="22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grpSp>
        <p:nvGrpSpPr>
          <p:cNvPr id="4" name="그룹 40"/>
          <p:cNvGrpSpPr>
            <a:grpSpLocks/>
          </p:cNvGrpSpPr>
          <p:nvPr/>
        </p:nvGrpSpPr>
        <p:grpSpPr bwMode="auto">
          <a:xfrm>
            <a:off x="539552" y="4083533"/>
            <a:ext cx="8308975" cy="1862899"/>
            <a:chOff x="4383144" y="5072072"/>
            <a:chExt cx="4332260" cy="1133468"/>
          </a:xfrm>
        </p:grpSpPr>
        <p:sp>
          <p:nvSpPr>
            <p:cNvPr id="13" name="모서리가 둥근 직사각형 12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 dirty="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14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grpSp>
        <p:nvGrpSpPr>
          <p:cNvPr id="5" name="그룹 39"/>
          <p:cNvGrpSpPr>
            <a:grpSpLocks/>
          </p:cNvGrpSpPr>
          <p:nvPr/>
        </p:nvGrpSpPr>
        <p:grpSpPr bwMode="auto">
          <a:xfrm>
            <a:off x="683295" y="3786190"/>
            <a:ext cx="6624811" cy="500438"/>
            <a:chOff x="-504874" y="2628330"/>
            <a:chExt cx="1800324" cy="458564"/>
          </a:xfrm>
        </p:grpSpPr>
        <p:sp>
          <p:nvSpPr>
            <p:cNvPr id="17" name="AutoShape 77"/>
            <p:cNvSpPr>
              <a:spLocks noChangeArrowheads="1"/>
            </p:cNvSpPr>
            <p:nvPr/>
          </p:nvSpPr>
          <p:spPr bwMode="auto">
            <a:xfrm>
              <a:off x="-504874" y="2628330"/>
              <a:ext cx="1800324" cy="45856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82A5D0"/>
                </a:gs>
                <a:gs pos="100000">
                  <a:srgbClr val="5887C0"/>
                </a:gs>
              </a:gsLst>
              <a:lin ang="16200000" scaled="1"/>
              <a:tileRect/>
            </a:gradFill>
            <a:ln w="19050" cap="flat" cmpd="sng" algn="ctr">
              <a:noFill/>
              <a:prstDash val="solid"/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>
              <a:bevelT/>
            </a:sp3d>
          </p:spPr>
          <p:txBody>
            <a:bodyPr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 dirty="0">
                <a:solidFill>
                  <a:sysClr val="window" lastClr="FFFFFF"/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18" name="AutoShape 78"/>
            <p:cNvSpPr>
              <a:spLocks noChangeArrowheads="1"/>
            </p:cNvSpPr>
            <p:nvPr/>
          </p:nvSpPr>
          <p:spPr bwMode="auto">
            <a:xfrm>
              <a:off x="-490586" y="2646335"/>
              <a:ext cx="1763809" cy="34725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7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9" name="직사각형 18"/>
            <p:cNvSpPr/>
            <p:nvPr/>
          </p:nvSpPr>
          <p:spPr>
            <a:xfrm>
              <a:off x="-485231" y="2715291"/>
              <a:ext cx="1715123" cy="319626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fontAlgn="auto" latinLnBrk="0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ko-KR" sz="2200" b="1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3. </a:t>
              </a:r>
              <a:r>
                <a:rPr lang="ko-KR" altLang="en-US" sz="2200" b="1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처방단계</a:t>
              </a:r>
              <a:endParaRPr kumimoji="0" lang="ko-KR" altLang="en-US" sz="22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21" name="Rectangle 5"/>
          <p:cNvSpPr txBox="1">
            <a:spLocks noChangeArrowheads="1"/>
          </p:cNvSpPr>
          <p:nvPr/>
        </p:nvSpPr>
        <p:spPr bwMode="auto">
          <a:xfrm>
            <a:off x="611560" y="4387544"/>
            <a:ext cx="8389596" cy="155888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ko-KR" altLang="en-US" b="1" dirty="0" smtClean="0">
                <a:latin typeface="+mn-ea"/>
              </a:rPr>
              <a:t>▶ 처방과정에서 처방전의 작성</a:t>
            </a:r>
            <a:r>
              <a:rPr lang="en-US" altLang="ko-KR" b="1" dirty="0" smtClean="0">
                <a:latin typeface="+mn-ea"/>
              </a:rPr>
              <a:t>·</a:t>
            </a:r>
            <a:r>
              <a:rPr lang="ko-KR" altLang="en-US" b="1" dirty="0" smtClean="0">
                <a:latin typeface="+mn-ea"/>
              </a:rPr>
              <a:t>교부</a:t>
            </a:r>
            <a:r>
              <a:rPr lang="en-US" altLang="ko-KR" b="1" dirty="0" smtClean="0">
                <a:latin typeface="+mn-ea"/>
              </a:rPr>
              <a:t>·</a:t>
            </a:r>
            <a:r>
              <a:rPr lang="ko-KR" altLang="en-US" b="1" dirty="0" smtClean="0">
                <a:latin typeface="+mn-ea"/>
              </a:rPr>
              <a:t>발급</a:t>
            </a:r>
            <a:endParaRPr lang="en-US" altLang="ko-KR" b="1" dirty="0" smtClean="0">
              <a:latin typeface="+mn-ea"/>
            </a:endParaRP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spcAft>
                <a:spcPts val="100"/>
              </a:spcAft>
            </a:pPr>
            <a:r>
              <a:rPr lang="en-US" altLang="ko-KR" b="1" dirty="0" smtClean="0">
                <a:latin typeface="+mn-ea"/>
              </a:rPr>
              <a:t>   - </a:t>
            </a:r>
            <a:r>
              <a:rPr lang="ko-KR" altLang="en-US" b="1" dirty="0" smtClean="0">
                <a:latin typeface="+mn-ea"/>
              </a:rPr>
              <a:t>환자정보 보호를 위한 안전성 확보조치 필요</a:t>
            </a:r>
            <a:endParaRPr lang="en-US" altLang="ko-KR" b="1" dirty="0" smtClean="0">
              <a:latin typeface="+mn-ea"/>
            </a:endParaRPr>
          </a:p>
          <a:p>
            <a:pPr marL="285750" indent="-285750">
              <a:spcBef>
                <a:spcPts val="600"/>
              </a:spcBef>
              <a:spcAft>
                <a:spcPts val="100"/>
              </a:spcAft>
            </a:pPr>
            <a:endParaRPr lang="ko-KR" altLang="en-US" b="1" dirty="0" smtClean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ko-KR" altLang="en-US" b="1" dirty="0" smtClean="0">
                <a:latin typeface="+mn-ea"/>
              </a:rPr>
              <a:t>▶</a:t>
            </a:r>
            <a:r>
              <a:rPr lang="en-US" altLang="ko-KR" b="1" dirty="0" smtClean="0">
                <a:latin typeface="+mn-ea"/>
              </a:rPr>
              <a:t> </a:t>
            </a:r>
            <a:r>
              <a:rPr lang="ko-KR" altLang="en-US" b="1" dirty="0" smtClean="0">
                <a:latin typeface="+mn-ea"/>
              </a:rPr>
              <a:t>진료비 수납을 위한 최소한의 정보</a:t>
            </a:r>
            <a:r>
              <a:rPr lang="en-US" altLang="ko-KR" b="1" dirty="0" smtClean="0">
                <a:latin typeface="+mn-ea"/>
              </a:rPr>
              <a:t>(</a:t>
            </a:r>
            <a:r>
              <a:rPr lang="ko-KR" altLang="en-US" b="1" dirty="0" smtClean="0">
                <a:latin typeface="+mn-ea"/>
              </a:rPr>
              <a:t>카드번호</a:t>
            </a:r>
            <a:r>
              <a:rPr lang="en-US" altLang="ko-KR" b="1" dirty="0" smtClean="0">
                <a:latin typeface="+mn-ea"/>
              </a:rPr>
              <a:t>, </a:t>
            </a:r>
            <a:r>
              <a:rPr lang="ko-KR" altLang="en-US" b="1" dirty="0" smtClean="0">
                <a:latin typeface="+mn-ea"/>
              </a:rPr>
              <a:t>카드승인번호 등</a:t>
            </a:r>
            <a:r>
              <a:rPr lang="en-US" altLang="ko-KR" b="1" dirty="0" smtClean="0">
                <a:latin typeface="+mn-ea"/>
              </a:rPr>
              <a:t>)</a:t>
            </a:r>
            <a:r>
              <a:rPr lang="ko-KR" altLang="en-US" b="1" dirty="0" smtClean="0">
                <a:latin typeface="+mn-ea"/>
              </a:rPr>
              <a:t>는</a:t>
            </a:r>
            <a:r>
              <a:rPr lang="en-US" altLang="ko-KR" b="1" dirty="0" smtClean="0">
                <a:latin typeface="+mn-ea"/>
              </a:rPr>
              <a:t> </a:t>
            </a:r>
            <a:r>
              <a:rPr lang="ko-KR" altLang="en-US" b="1" dirty="0" smtClean="0">
                <a:latin typeface="+mn-ea"/>
              </a:rPr>
              <a:t>수집 가능</a:t>
            </a:r>
            <a:endParaRPr lang="en-US" altLang="ko-KR" b="1" spc="-150" dirty="0" smtClean="0">
              <a:latin typeface="+mn-ea"/>
            </a:endParaRPr>
          </a:p>
        </p:txBody>
      </p:sp>
      <p:sp>
        <p:nvSpPr>
          <p:cNvPr id="22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17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제목 1"/>
          <p:cNvSpPr>
            <a:spLocks noGrp="1"/>
          </p:cNvSpPr>
          <p:nvPr>
            <p:ph type="title"/>
          </p:nvPr>
        </p:nvSpPr>
        <p:spPr>
          <a:xfrm>
            <a:off x="467544" y="428604"/>
            <a:ext cx="8229600" cy="576263"/>
          </a:xfrm>
        </p:spPr>
        <p:txBody>
          <a:bodyPr>
            <a:noAutofit/>
          </a:bodyPr>
          <a:lstStyle/>
          <a:p>
            <a:pPr>
              <a:defRPr/>
            </a:pPr>
            <a:r>
              <a:rPr kumimoji="1" lang="en-US" altLang="ko-KR" sz="3600" dirty="0" smtClean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kumimoji="1" lang="ko-KR" altLang="en-US" sz="3600" dirty="0">
                <a:latin typeface="HY헤드라인M" pitchFamily="18" charset="-127"/>
                <a:ea typeface="HY헤드라인M" pitchFamily="18" charset="-127"/>
              </a:rPr>
              <a:t>진료신청 시 개인정보 처리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251520" y="2348880"/>
            <a:ext cx="8496944" cy="1791072"/>
          </a:xfrm>
        </p:spPr>
        <p:txBody>
          <a:bodyPr>
            <a:no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altLang="ko-KR" sz="4400" b="1" spc="-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HY헤드라인M" pitchFamily="18" charset="-127"/>
                <a:ea typeface="HY헤드라인M" pitchFamily="18" charset="-127"/>
              </a:rPr>
              <a:t>Ⅲ. </a:t>
            </a:r>
            <a:r>
              <a:rPr lang="ko-KR" altLang="en-US" sz="4400" spc="-17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개인정보 처리 </a:t>
            </a:r>
            <a:r>
              <a:rPr lang="ko-KR" altLang="en-US" sz="4400" spc="-170" dirty="0">
                <a:solidFill>
                  <a:schemeClr val="tx1">
                    <a:lumMod val="95000"/>
                    <a:lumOff val="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단계별 </a:t>
            </a:r>
            <a:r>
              <a:rPr lang="ko-KR" altLang="en-US" sz="4400" spc="-17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조치기준</a:t>
            </a:r>
            <a:endParaRPr lang="en-US" altLang="ko-KR" sz="1200" spc="-100" dirty="0">
              <a:solidFill>
                <a:schemeClr val="tx1">
                  <a:lumMod val="95000"/>
                  <a:lumOff val="5000"/>
                </a:schemeClr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5094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그룹 40"/>
          <p:cNvGrpSpPr>
            <a:grpSpLocks/>
          </p:cNvGrpSpPr>
          <p:nvPr/>
        </p:nvGrpSpPr>
        <p:grpSpPr bwMode="auto">
          <a:xfrm>
            <a:off x="417512" y="1500174"/>
            <a:ext cx="8308975" cy="4377098"/>
            <a:chOff x="4383144" y="5072072"/>
            <a:chExt cx="4332260" cy="1133468"/>
          </a:xfrm>
        </p:grpSpPr>
        <p:sp>
          <p:nvSpPr>
            <p:cNvPr id="35" name="모서리가 둥근 직사각형 34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 dirty="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36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32" name="Rectangle 461"/>
          <p:cNvSpPr>
            <a:spLocks noChangeArrowheads="1"/>
          </p:cNvSpPr>
          <p:nvPr/>
        </p:nvSpPr>
        <p:spPr bwMode="auto">
          <a:xfrm>
            <a:off x="889000" y="1348566"/>
            <a:ext cx="2098675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b="1" kern="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공공부문</a:t>
            </a:r>
            <a:endParaRPr kumimoji="0" lang="en-US" altLang="ko-KR" b="1" kern="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grpSp>
        <p:nvGrpSpPr>
          <p:cNvPr id="3" name="그룹 39"/>
          <p:cNvGrpSpPr>
            <a:grpSpLocks/>
          </p:cNvGrpSpPr>
          <p:nvPr/>
        </p:nvGrpSpPr>
        <p:grpSpPr bwMode="auto">
          <a:xfrm>
            <a:off x="683493" y="1299321"/>
            <a:ext cx="5472683" cy="374483"/>
            <a:chOff x="-504874" y="2628330"/>
            <a:chExt cx="1800324" cy="461868"/>
          </a:xfrm>
        </p:grpSpPr>
        <p:sp>
          <p:nvSpPr>
            <p:cNvPr id="39" name="AutoShape 77"/>
            <p:cNvSpPr>
              <a:spLocks noChangeArrowheads="1"/>
            </p:cNvSpPr>
            <p:nvPr/>
          </p:nvSpPr>
          <p:spPr bwMode="auto">
            <a:xfrm>
              <a:off x="-504874" y="2628330"/>
              <a:ext cx="1800324" cy="45856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82A5D0"/>
                </a:gs>
                <a:gs pos="100000">
                  <a:srgbClr val="5887C0"/>
                </a:gs>
              </a:gsLst>
              <a:lin ang="16200000" scaled="1"/>
              <a:tileRect/>
            </a:gradFill>
            <a:ln w="19050" cap="flat" cmpd="sng" algn="ctr">
              <a:noFill/>
              <a:prstDash val="solid"/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>
              <a:bevelT/>
            </a:sp3d>
          </p:spPr>
          <p:txBody>
            <a:bodyPr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 dirty="0">
                <a:solidFill>
                  <a:sysClr val="window" lastClr="FFFFFF"/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40" name="AutoShape 78"/>
            <p:cNvSpPr>
              <a:spLocks noChangeArrowheads="1"/>
            </p:cNvSpPr>
            <p:nvPr/>
          </p:nvSpPr>
          <p:spPr bwMode="auto">
            <a:xfrm>
              <a:off x="-490586" y="2633697"/>
              <a:ext cx="1763809" cy="34725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7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1" name="직사각형 40"/>
            <p:cNvSpPr/>
            <p:nvPr/>
          </p:nvSpPr>
          <p:spPr>
            <a:xfrm>
              <a:off x="-419673" y="2659990"/>
              <a:ext cx="1715123" cy="430208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fontAlgn="auto" latinLnBrk="0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ko-KR" altLang="en-US" sz="2200" b="1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동의 없이 수집</a:t>
              </a:r>
              <a:r>
                <a:rPr kumimoji="0" lang="en-US" altLang="ko-KR" sz="2200" b="1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·</a:t>
              </a:r>
              <a:r>
                <a:rPr kumimoji="0" lang="ko-KR" altLang="en-US" sz="2200" b="1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이용이 가능한 경우</a:t>
              </a:r>
              <a:endParaRPr kumimoji="0" lang="ko-KR" altLang="en-US" sz="22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15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19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제목 1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개인정보의 수집</a:t>
            </a:r>
            <a:r>
              <a:rPr kumimoji="1" lang="en-US" altLang="ko-K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·</a:t>
            </a:r>
            <a:r>
              <a:rPr kumimoji="1" lang="ko-KR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이용 </a:t>
            </a:r>
            <a:r>
              <a:rPr kumimoji="1" lang="en-US" altLang="ko-K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(1)</a:t>
            </a:r>
            <a:endParaRPr kumimoji="1" lang="ko-KR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HY헤드라인M" pitchFamily="18" charset="-127"/>
              <a:ea typeface="HY헤드라인M" pitchFamily="18" charset="-127"/>
              <a:cs typeface="+mj-cs"/>
            </a:endParaRPr>
          </a:p>
        </p:txBody>
      </p:sp>
      <p:sp>
        <p:nvSpPr>
          <p:cNvPr id="33" name="Rectangle 5"/>
          <p:cNvSpPr txBox="1">
            <a:spLocks noChangeArrowheads="1"/>
          </p:cNvSpPr>
          <p:nvPr/>
        </p:nvSpPr>
        <p:spPr bwMode="auto">
          <a:xfrm>
            <a:off x="508895" y="1806761"/>
            <a:ext cx="8206509" cy="477361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b="1" dirty="0" smtClean="0">
                <a:latin typeface="+mn-ea"/>
              </a:rPr>
              <a:t> ▶ </a:t>
            </a:r>
            <a:r>
              <a:rPr lang="ko-KR" altLang="en-US" b="1" spc="-100" dirty="0" smtClean="0">
                <a:latin typeface="+mn-ea"/>
              </a:rPr>
              <a:t>진료목적 개인정보는 환자의 동의 없이 수집</a:t>
            </a:r>
            <a:r>
              <a:rPr lang="en-US" altLang="ko-KR" b="1" spc="-100" dirty="0" smtClean="0">
                <a:latin typeface="+mn-ea"/>
              </a:rPr>
              <a:t>·</a:t>
            </a:r>
            <a:r>
              <a:rPr lang="ko-KR" altLang="en-US" b="1" spc="-100" dirty="0" smtClean="0">
                <a:latin typeface="+mn-ea"/>
              </a:rPr>
              <a:t>이용가능 </a:t>
            </a:r>
            <a:r>
              <a:rPr lang="ko-KR" altLang="en-US" b="1" dirty="0" smtClean="0">
                <a:latin typeface="+mn-ea"/>
              </a:rPr>
              <a:t> </a:t>
            </a:r>
            <a:endParaRPr lang="en-US" altLang="ko-KR" b="1" dirty="0" smtClean="0">
              <a:latin typeface="+mn-ea"/>
            </a:endParaRPr>
          </a:p>
          <a:p>
            <a:pPr marL="742950" lvl="1" indent="-285750" algn="just">
              <a:lnSpc>
                <a:spcPct val="130000"/>
              </a:lnSpc>
              <a:buFont typeface="Arial" pitchFamily="34" charset="0"/>
              <a:buChar char="•"/>
              <a:defRPr/>
            </a:pPr>
            <a:r>
              <a:rPr kumimoji="0" lang="ko-KR" altLang="en-US" b="1" kern="0" dirty="0" smtClean="0">
                <a:latin typeface="+mn-ea"/>
              </a:rPr>
              <a:t>진료신청서</a:t>
            </a:r>
            <a:r>
              <a:rPr kumimoji="0" lang="en-US" altLang="ko-KR" b="1" kern="0" dirty="0" smtClean="0">
                <a:latin typeface="+mn-ea"/>
              </a:rPr>
              <a:t>: </a:t>
            </a:r>
            <a:r>
              <a:rPr lang="ko-KR" altLang="en-US" b="1" dirty="0" smtClean="0">
                <a:latin typeface="+mn-ea"/>
              </a:rPr>
              <a:t>성명</a:t>
            </a:r>
            <a:r>
              <a:rPr lang="en-US" altLang="ko-KR" b="1" dirty="0" smtClean="0">
                <a:latin typeface="+mn-ea"/>
              </a:rPr>
              <a:t>, </a:t>
            </a:r>
            <a:r>
              <a:rPr lang="ko-KR" altLang="en-US" b="1" dirty="0" smtClean="0">
                <a:latin typeface="+mn-ea"/>
              </a:rPr>
              <a:t>주민등록번호</a:t>
            </a:r>
            <a:r>
              <a:rPr lang="en-US" altLang="ko-KR" b="1" dirty="0" smtClean="0">
                <a:latin typeface="+mn-ea"/>
              </a:rPr>
              <a:t>, </a:t>
            </a:r>
            <a:r>
              <a:rPr lang="ko-KR" altLang="en-US" b="1" dirty="0" smtClean="0">
                <a:latin typeface="+mn-ea"/>
              </a:rPr>
              <a:t>진료과목</a:t>
            </a:r>
            <a:r>
              <a:rPr lang="en-US" altLang="ko-KR" b="1" dirty="0" smtClean="0">
                <a:latin typeface="+mn-ea"/>
              </a:rPr>
              <a:t>, </a:t>
            </a:r>
            <a:r>
              <a:rPr lang="ko-KR" altLang="en-US" b="1" dirty="0" smtClean="0">
                <a:latin typeface="+mn-ea"/>
              </a:rPr>
              <a:t>전화번호</a:t>
            </a:r>
            <a:r>
              <a:rPr lang="en-US" altLang="ko-KR" b="1" dirty="0" smtClean="0">
                <a:latin typeface="+mn-ea"/>
              </a:rPr>
              <a:t>, </a:t>
            </a:r>
            <a:r>
              <a:rPr lang="ko-KR" altLang="en-US" b="1" dirty="0" smtClean="0">
                <a:latin typeface="+mn-ea"/>
              </a:rPr>
              <a:t>환자등록번호</a:t>
            </a:r>
            <a:r>
              <a:rPr lang="en-US" altLang="ko-KR" b="1" dirty="0" smtClean="0">
                <a:latin typeface="+mn-ea"/>
              </a:rPr>
              <a:t> </a:t>
            </a:r>
            <a:r>
              <a:rPr lang="ko-KR" altLang="en-US" b="1" dirty="0" smtClean="0">
                <a:latin typeface="+mn-ea"/>
              </a:rPr>
              <a:t>등</a:t>
            </a: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ko-KR" altLang="en-US" b="1" kern="0" dirty="0" smtClean="0">
                <a:latin typeface="+mn-ea"/>
              </a:rPr>
              <a:t>선택진료신청서</a:t>
            </a:r>
            <a:endParaRPr kumimoji="0" lang="en-US" altLang="ko-KR" b="1" kern="0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b="1" kern="0" dirty="0" smtClean="0">
                <a:latin typeface="+mn-ea"/>
              </a:rPr>
              <a:t>진료기록부</a:t>
            </a:r>
            <a:endParaRPr lang="en-US" altLang="ko-KR" b="1" kern="0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b="1" kern="0" dirty="0" smtClean="0">
                <a:latin typeface="+mn-ea"/>
              </a:rPr>
              <a:t>조산기록부</a:t>
            </a:r>
            <a:endParaRPr lang="en-US" altLang="ko-KR" b="1" kern="0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b="1" kern="0" dirty="0" smtClean="0">
                <a:latin typeface="+mn-ea"/>
              </a:rPr>
              <a:t>간호기록부</a:t>
            </a:r>
            <a:endParaRPr lang="en-US" altLang="ko-KR" b="1" kern="0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b="1" kern="0" dirty="0" smtClean="0">
                <a:latin typeface="+mn-ea"/>
              </a:rPr>
              <a:t>환자명부</a:t>
            </a:r>
            <a:endParaRPr lang="en-US" altLang="ko-KR" b="1" kern="0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b="1" kern="0" dirty="0" smtClean="0">
                <a:latin typeface="+mn-ea"/>
              </a:rPr>
              <a:t>처방전</a:t>
            </a:r>
            <a:endParaRPr lang="en-US" altLang="ko-KR" b="1" kern="0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b="1" kern="0" dirty="0" smtClean="0">
                <a:latin typeface="+mn-ea"/>
              </a:rPr>
              <a:t>검사소견서</a:t>
            </a:r>
            <a:endParaRPr lang="en-US" altLang="ko-KR" b="1" kern="0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b="1" kern="0" dirty="0" smtClean="0">
                <a:latin typeface="+mn-ea"/>
              </a:rPr>
              <a:t>진단서</a:t>
            </a:r>
            <a:endParaRPr lang="en-US" altLang="ko-KR" b="1" kern="0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b="1" kern="0" dirty="0" smtClean="0">
                <a:latin typeface="+mn-ea"/>
              </a:rPr>
              <a:t>요양급여의뢰서 등</a:t>
            </a:r>
            <a:endParaRPr lang="en-US" altLang="ko-KR" b="1" kern="0" dirty="0" smtClean="0">
              <a:latin typeface="+mn-ea"/>
            </a:endParaRPr>
          </a:p>
          <a:p>
            <a:pPr lvl="1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kern="0" dirty="0" smtClean="0">
                <a:latin typeface="+mn-ea"/>
              </a:rPr>
              <a:t>  </a:t>
            </a:r>
            <a:endParaRPr lang="ko-KR" altLang="en-US" b="1" dirty="0" smtClean="0">
              <a:latin typeface="+mn-ea"/>
            </a:endParaRPr>
          </a:p>
          <a:p>
            <a:pPr lvl="1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ko-KR" b="1" kern="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894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endParaRPr lang="en-US" altLang="ko-KR" sz="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romanUcPeriod"/>
            </a:pPr>
            <a:r>
              <a:rPr lang="ko-KR" altLang="en-US" sz="3600" b="1" spc="-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개인정보보호법 주요내용</a:t>
            </a:r>
            <a:endParaRPr lang="en-US" altLang="ko-KR" sz="1000" b="1" spc="-100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romanUcPeriod"/>
            </a:pPr>
            <a:r>
              <a:rPr lang="ko-KR" altLang="en-US" sz="3600" b="1" spc="-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진료신청 시 개인정보 처리기준</a:t>
            </a:r>
            <a:endParaRPr lang="en-US" altLang="ko-KR" sz="3600" b="1" spc="-100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romanUcPeriod"/>
            </a:pPr>
            <a:r>
              <a:rPr lang="ko-KR" altLang="en-US" sz="3600" b="1" spc="-17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개인정보 처리단계별 조치기준</a:t>
            </a:r>
            <a:endParaRPr lang="en-US" altLang="ko-KR" sz="3600" b="1" spc="-170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romanUcPeriod"/>
            </a:pPr>
            <a:r>
              <a:rPr lang="ko-KR" altLang="en-US" sz="3600" b="1" spc="-17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의료기관 개인정보보호 사례</a:t>
            </a:r>
            <a:endParaRPr lang="en-US" altLang="ko-KR" sz="1000" b="1" spc="-100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400" dirty="0" smtClean="0">
                <a:latin typeface="HY헤드라인M" pitchFamily="18" charset="-127"/>
                <a:ea typeface="HY헤드라인M" pitchFamily="18" charset="-127"/>
              </a:rPr>
              <a:t>목 차</a:t>
            </a:r>
            <a:endParaRPr lang="ko-KR" altLang="en-US" dirty="0"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646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417512" y="1343837"/>
            <a:ext cx="8308975" cy="4728369"/>
            <a:chOff x="4383144" y="5072072"/>
            <a:chExt cx="4332260" cy="1133468"/>
          </a:xfrm>
        </p:grpSpPr>
        <p:sp>
          <p:nvSpPr>
            <p:cNvPr id="35" name="모서리가 둥근 직사각형 34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 dirty="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36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32" name="Rectangle 461"/>
          <p:cNvSpPr>
            <a:spLocks noChangeArrowheads="1"/>
          </p:cNvSpPr>
          <p:nvPr/>
        </p:nvSpPr>
        <p:spPr bwMode="auto">
          <a:xfrm>
            <a:off x="889000" y="1192229"/>
            <a:ext cx="2098675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b="1" kern="0" dirty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공공부문</a:t>
            </a:r>
            <a:endParaRPr kumimoji="0" lang="en-US" altLang="ko-KR" b="1" kern="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grpSp>
        <p:nvGrpSpPr>
          <p:cNvPr id="3" name="그룹 39"/>
          <p:cNvGrpSpPr>
            <a:grpSpLocks/>
          </p:cNvGrpSpPr>
          <p:nvPr/>
        </p:nvGrpSpPr>
        <p:grpSpPr bwMode="auto">
          <a:xfrm>
            <a:off x="683493" y="1142984"/>
            <a:ext cx="6103085" cy="374483"/>
            <a:chOff x="-504874" y="2628330"/>
            <a:chExt cx="1800324" cy="461868"/>
          </a:xfrm>
        </p:grpSpPr>
        <p:sp>
          <p:nvSpPr>
            <p:cNvPr id="39" name="AutoShape 77"/>
            <p:cNvSpPr>
              <a:spLocks noChangeArrowheads="1"/>
            </p:cNvSpPr>
            <p:nvPr/>
          </p:nvSpPr>
          <p:spPr bwMode="auto">
            <a:xfrm>
              <a:off x="-504874" y="2628330"/>
              <a:ext cx="1800324" cy="45856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82A5D0"/>
                </a:gs>
                <a:gs pos="100000">
                  <a:srgbClr val="5887C0"/>
                </a:gs>
              </a:gsLst>
              <a:lin ang="16200000" scaled="1"/>
              <a:tileRect/>
            </a:gradFill>
            <a:ln w="19050" cap="flat" cmpd="sng" algn="ctr">
              <a:noFill/>
              <a:prstDash val="solid"/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>
              <a:bevelT/>
            </a:sp3d>
          </p:spPr>
          <p:txBody>
            <a:bodyPr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 dirty="0">
                <a:solidFill>
                  <a:sysClr val="window" lastClr="FFFFFF"/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40" name="AutoShape 78"/>
            <p:cNvSpPr>
              <a:spLocks noChangeArrowheads="1"/>
            </p:cNvSpPr>
            <p:nvPr/>
          </p:nvSpPr>
          <p:spPr bwMode="auto">
            <a:xfrm>
              <a:off x="-490586" y="2633697"/>
              <a:ext cx="1763809" cy="34725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7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1" name="직사각형 40"/>
            <p:cNvSpPr/>
            <p:nvPr/>
          </p:nvSpPr>
          <p:spPr>
            <a:xfrm>
              <a:off x="-419673" y="2659990"/>
              <a:ext cx="1715123" cy="430208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fontAlgn="auto" latinLnBrk="0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sz="2200" b="1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법률에 따른 의료인의 개인정보 제공 의무</a:t>
              </a:r>
              <a:endParaRPr lang="ko-KR" altLang="en-US" sz="22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15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20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제목 1"/>
          <p:cNvSpPr txBox="1">
            <a:spLocks/>
          </p:cNvSpPr>
          <p:nvPr/>
        </p:nvSpPr>
        <p:spPr>
          <a:xfrm>
            <a:off x="428596" y="214290"/>
            <a:ext cx="7901014" cy="928694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개인정보의 수집</a:t>
            </a:r>
            <a:r>
              <a:rPr kumimoji="1" lang="en-US" altLang="ko-K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·</a:t>
            </a:r>
            <a:r>
              <a:rPr kumimoji="1" lang="ko-KR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이용 </a:t>
            </a:r>
            <a:r>
              <a:rPr kumimoji="1" lang="en-US" altLang="ko-K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(2)</a:t>
            </a:r>
            <a:endParaRPr kumimoji="1" lang="ko-KR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HY헤드라인M" pitchFamily="18" charset="-127"/>
              <a:ea typeface="HY헤드라인M" pitchFamily="18" charset="-127"/>
              <a:cs typeface="+mj-cs"/>
            </a:endParaRPr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 bwMode="auto">
          <a:xfrm>
            <a:off x="597540" y="1646090"/>
            <a:ext cx="8206509" cy="414036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7800" indent="-177800" algn="just">
              <a:lnSpc>
                <a:spcPct val="130000"/>
              </a:lnSpc>
              <a:defRPr/>
            </a:pPr>
            <a:r>
              <a:rPr lang="ko-KR" altLang="en-US" b="1" dirty="0" smtClean="0">
                <a:latin typeface="+mn-ea"/>
              </a:rPr>
              <a:t> ▶ 감염병 환자</a:t>
            </a:r>
            <a:r>
              <a:rPr lang="en-US" altLang="ko-KR" b="1" dirty="0" smtClean="0">
                <a:latin typeface="+mn-ea"/>
              </a:rPr>
              <a:t>, </a:t>
            </a:r>
            <a:r>
              <a:rPr lang="ko-KR" altLang="en-US" b="1" dirty="0" smtClean="0">
                <a:latin typeface="+mn-ea"/>
              </a:rPr>
              <a:t>감염병 의사환자 또는 병원체 보유자 신고 의무</a:t>
            </a:r>
            <a:r>
              <a:rPr lang="en-US" altLang="ko-KR" b="1" dirty="0" smtClean="0">
                <a:latin typeface="+mn-ea"/>
              </a:rPr>
              <a:t> </a:t>
            </a:r>
          </a:p>
          <a:p>
            <a:pPr marL="177800" indent="-177800" algn="just">
              <a:lnSpc>
                <a:spcPct val="130000"/>
              </a:lnSpc>
              <a:defRPr/>
            </a:pPr>
            <a:r>
              <a:rPr lang="en-US" altLang="ko-KR" sz="1600" b="1" dirty="0" smtClean="0">
                <a:latin typeface="+mn-ea"/>
              </a:rPr>
              <a:t>    - </a:t>
            </a:r>
            <a:r>
              <a:rPr lang="ko-KR" altLang="en-US" sz="1600" b="1" dirty="0" smtClean="0">
                <a:latin typeface="+mn-ea"/>
              </a:rPr>
              <a:t>성명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주민등록번호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전화번호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직업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성별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주소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감염병명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발병일 등</a:t>
            </a:r>
            <a:endParaRPr lang="en-US" altLang="ko-KR" sz="1600" b="1" dirty="0" smtClean="0">
              <a:latin typeface="+mn-ea"/>
            </a:endParaRPr>
          </a:p>
          <a:p>
            <a:pPr marL="177800" indent="-177800" algn="just">
              <a:lnSpc>
                <a:spcPct val="130000"/>
              </a:lnSpc>
              <a:defRPr/>
            </a:pPr>
            <a:endParaRPr lang="en-US" altLang="ko-KR" sz="1050" b="1" dirty="0" smtClean="0">
              <a:latin typeface="+mn-ea"/>
            </a:endParaRPr>
          </a:p>
          <a:p>
            <a:pPr marL="177800" indent="-177800" algn="just">
              <a:lnSpc>
                <a:spcPct val="130000"/>
              </a:lnSpc>
              <a:defRPr/>
            </a:pPr>
            <a:r>
              <a:rPr lang="ko-KR" altLang="en-US" b="1" dirty="0" smtClean="0">
                <a:latin typeface="+mn-ea"/>
              </a:rPr>
              <a:t>▶ 응급환자 이송 의무</a:t>
            </a:r>
            <a:endParaRPr lang="en-US" altLang="ko-KR" b="1" dirty="0" smtClean="0">
              <a:latin typeface="+mn-ea"/>
            </a:endParaRPr>
          </a:p>
          <a:p>
            <a:pPr marL="177800" indent="-177800" algn="just">
              <a:lnSpc>
                <a:spcPct val="130000"/>
              </a:lnSpc>
              <a:defRPr/>
            </a:pPr>
            <a:r>
              <a:rPr lang="en-US" altLang="ko-KR" sz="1600" b="1" dirty="0" smtClean="0">
                <a:latin typeface="+mn-ea"/>
              </a:rPr>
              <a:t>    - </a:t>
            </a:r>
            <a:r>
              <a:rPr lang="ko-KR" altLang="en-US" sz="1600" b="1" dirty="0" smtClean="0">
                <a:latin typeface="+mn-ea"/>
              </a:rPr>
              <a:t>환자 성명</a:t>
            </a:r>
            <a:r>
              <a:rPr lang="en-US" altLang="ko-KR" sz="1600" b="1" dirty="0" smtClean="0">
                <a:latin typeface="+mn-ea"/>
              </a:rPr>
              <a:t>․</a:t>
            </a:r>
            <a:r>
              <a:rPr lang="ko-KR" altLang="en-US" sz="1600" b="1" dirty="0" smtClean="0">
                <a:latin typeface="+mn-ea"/>
              </a:rPr>
              <a:t>주민등록번호</a:t>
            </a:r>
            <a:r>
              <a:rPr lang="en-US" altLang="ko-KR" sz="1600" b="1" dirty="0" smtClean="0">
                <a:latin typeface="+mn-ea"/>
              </a:rPr>
              <a:t>․</a:t>
            </a:r>
            <a:r>
              <a:rPr lang="ko-KR" altLang="en-US" sz="1600" b="1" dirty="0" smtClean="0">
                <a:latin typeface="+mn-ea"/>
              </a:rPr>
              <a:t>주소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응급처치 후 환자상태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응급처치사항 등 </a:t>
            </a:r>
            <a:endParaRPr lang="en-US" altLang="ko-KR" sz="1600" b="1" dirty="0" smtClean="0">
              <a:latin typeface="+mn-ea"/>
            </a:endParaRPr>
          </a:p>
          <a:p>
            <a:pPr marL="177800" indent="-177800" algn="just">
              <a:defRPr/>
            </a:pPr>
            <a:endParaRPr lang="en-US" altLang="ko-KR" sz="1200" b="1" dirty="0" smtClean="0">
              <a:latin typeface="+mn-ea"/>
            </a:endParaRPr>
          </a:p>
          <a:p>
            <a:pPr marL="177800" indent="-177800" algn="just">
              <a:lnSpc>
                <a:spcPct val="130000"/>
              </a:lnSpc>
              <a:defRPr/>
            </a:pPr>
            <a:r>
              <a:rPr lang="ko-KR" altLang="en-US" b="1" dirty="0" smtClean="0">
                <a:latin typeface="+mn-ea"/>
              </a:rPr>
              <a:t>▶ 감염인 진단 검안사실 신고의무</a:t>
            </a:r>
            <a:r>
              <a:rPr lang="en-US" altLang="ko-KR" b="1" dirty="0" smtClean="0">
                <a:latin typeface="+mn-ea"/>
              </a:rPr>
              <a:t> </a:t>
            </a:r>
          </a:p>
          <a:p>
            <a:pPr marL="177800" indent="-177800" algn="just">
              <a:lnSpc>
                <a:spcPct val="130000"/>
              </a:lnSpc>
              <a:defRPr/>
            </a:pPr>
            <a:r>
              <a:rPr lang="en-US" altLang="ko-KR" sz="1600" b="1" dirty="0" smtClean="0">
                <a:latin typeface="+mn-ea"/>
              </a:rPr>
              <a:t>    - </a:t>
            </a:r>
            <a:r>
              <a:rPr lang="ko-KR" altLang="en-US" sz="1600" b="1" dirty="0" smtClean="0">
                <a:latin typeface="+mn-ea"/>
              </a:rPr>
              <a:t>사망자 성명</a:t>
            </a:r>
            <a:r>
              <a:rPr lang="en-US" altLang="ko-KR" sz="1600" b="1" dirty="0" smtClean="0">
                <a:latin typeface="+mn-ea"/>
              </a:rPr>
              <a:t>․</a:t>
            </a:r>
            <a:r>
              <a:rPr lang="ko-KR" altLang="en-US" sz="1600" b="1" dirty="0" smtClean="0">
                <a:latin typeface="+mn-ea"/>
              </a:rPr>
              <a:t>주민등록번호</a:t>
            </a:r>
            <a:r>
              <a:rPr lang="en-US" altLang="ko-KR" sz="1600" b="1" dirty="0" smtClean="0">
                <a:latin typeface="+mn-ea"/>
              </a:rPr>
              <a:t>․</a:t>
            </a:r>
            <a:r>
              <a:rPr lang="ko-KR" altLang="en-US" sz="1600" b="1" dirty="0" smtClean="0">
                <a:latin typeface="+mn-ea"/>
              </a:rPr>
              <a:t>주소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검사소견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추정감염경로 등</a:t>
            </a:r>
            <a:endParaRPr lang="en-US" altLang="ko-KR" sz="1600" b="1" dirty="0" smtClean="0">
              <a:latin typeface="+mn-ea"/>
            </a:endParaRPr>
          </a:p>
          <a:p>
            <a:pPr marL="177800" indent="-177800" algn="just">
              <a:defRPr/>
            </a:pPr>
            <a:endParaRPr lang="en-US" altLang="ko-KR" sz="1200" b="1" dirty="0" smtClean="0">
              <a:latin typeface="+mn-ea"/>
            </a:endParaRPr>
          </a:p>
          <a:p>
            <a:pPr marL="177800" indent="-177800" algn="just">
              <a:lnSpc>
                <a:spcPct val="130000"/>
              </a:lnSpc>
              <a:defRPr/>
            </a:pPr>
            <a:r>
              <a:rPr lang="ko-KR" altLang="en-US" b="1" dirty="0" smtClean="0">
                <a:latin typeface="+mn-ea"/>
              </a:rPr>
              <a:t>▶ 특정수혈부작용 신고 의무</a:t>
            </a:r>
            <a:endParaRPr lang="en-US" altLang="ko-KR" b="1" dirty="0" smtClean="0">
              <a:latin typeface="+mn-ea"/>
            </a:endParaRPr>
          </a:p>
          <a:p>
            <a:r>
              <a:rPr lang="en-US" altLang="ko-KR" sz="1600" b="1" dirty="0" smtClean="0">
                <a:latin typeface="+mn-ea"/>
              </a:rPr>
              <a:t>    - </a:t>
            </a:r>
            <a:r>
              <a:rPr lang="ko-KR" altLang="en-US" sz="1600" b="1" dirty="0" smtClean="0">
                <a:latin typeface="+mn-ea"/>
              </a:rPr>
              <a:t>수혈자의 성명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내원 당시 질환명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수혈 의료기관명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수혈 전 검사결과 등</a:t>
            </a:r>
            <a:endParaRPr lang="en-US" altLang="ko-KR" sz="1600" b="1" dirty="0" smtClean="0">
              <a:latin typeface="+mn-ea"/>
            </a:endParaRPr>
          </a:p>
          <a:p>
            <a:endParaRPr lang="en-US" altLang="ko-KR" sz="1200" b="1" dirty="0" smtClean="0">
              <a:latin typeface="+mn-ea"/>
            </a:endParaRPr>
          </a:p>
          <a:p>
            <a:pPr marL="177800" indent="-177800" algn="just">
              <a:lnSpc>
                <a:spcPct val="130000"/>
              </a:lnSpc>
              <a:defRPr/>
            </a:pPr>
            <a:r>
              <a:rPr lang="ko-KR" altLang="en-US" sz="1600" b="1" dirty="0" smtClean="0">
                <a:latin typeface="+mn-ea"/>
              </a:rPr>
              <a:t>▶ </a:t>
            </a:r>
            <a:r>
              <a:rPr lang="ko-KR" altLang="en-US" b="1" dirty="0" smtClean="0">
                <a:latin typeface="+mn-ea"/>
              </a:rPr>
              <a:t>뇌사추정자 신고 의무</a:t>
            </a:r>
            <a:endParaRPr lang="en-US" altLang="ko-KR" b="1" dirty="0" smtClean="0">
              <a:latin typeface="+mn-ea"/>
            </a:endParaRPr>
          </a:p>
          <a:p>
            <a:r>
              <a:rPr lang="en-US" altLang="ko-KR" sz="1600" b="1" dirty="0" smtClean="0">
                <a:latin typeface="+mn-ea"/>
              </a:rPr>
              <a:t>    - </a:t>
            </a:r>
            <a:r>
              <a:rPr lang="ko-KR" altLang="en-US" sz="1600" b="1" dirty="0" smtClean="0">
                <a:latin typeface="+mn-ea"/>
              </a:rPr>
              <a:t>뇌사추정자의 성명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생년월일 및 주소</a:t>
            </a:r>
            <a:r>
              <a:rPr lang="en-US" altLang="ko-KR" sz="1600" b="1" dirty="0" smtClean="0">
                <a:latin typeface="+mn-ea"/>
              </a:rPr>
              <a:t>, </a:t>
            </a:r>
            <a:r>
              <a:rPr lang="ko-KR" altLang="en-US" sz="1600" b="1" dirty="0" smtClean="0">
                <a:latin typeface="+mn-ea"/>
              </a:rPr>
              <a:t>뇌사추정자의 상태 및 발생원인</a:t>
            </a:r>
          </a:p>
        </p:txBody>
      </p:sp>
    </p:spTree>
    <p:extLst>
      <p:ext uri="{BB962C8B-B14F-4D97-AF65-F5344CB8AC3E}">
        <p14:creationId xmlns:p14="http://schemas.microsoft.com/office/powerpoint/2010/main" xmlns="" val="423894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제목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kumimoji="1" lang="ko-KR" altLang="en-US" sz="3600" dirty="0" smtClean="0">
                <a:latin typeface="HY헤드라인M" pitchFamily="18" charset="-127"/>
                <a:ea typeface="HY헤드라인M" pitchFamily="18" charset="-127"/>
              </a:rPr>
              <a:t>개인정보의 수집</a:t>
            </a:r>
            <a:r>
              <a:rPr kumimoji="1" lang="en-US" altLang="ko-KR" sz="3600" dirty="0" smtClean="0">
                <a:latin typeface="HY헤드라인M" pitchFamily="18" charset="-127"/>
                <a:ea typeface="HY헤드라인M" pitchFamily="18" charset="-127"/>
              </a:rPr>
              <a:t>·</a:t>
            </a:r>
            <a:r>
              <a:rPr kumimoji="1" lang="ko-KR" altLang="en-US" sz="3600" dirty="0" smtClean="0">
                <a:latin typeface="HY헤드라인M" pitchFamily="18" charset="-127"/>
                <a:ea typeface="HY헤드라인M" pitchFamily="18" charset="-127"/>
              </a:rPr>
              <a:t>이용 </a:t>
            </a:r>
            <a:r>
              <a:rPr kumimoji="1" lang="en-US" altLang="ko-KR" sz="3600" dirty="0" smtClean="0">
                <a:latin typeface="HY헤드라인M" pitchFamily="18" charset="-127"/>
                <a:ea typeface="HY헤드라인M" pitchFamily="18" charset="-127"/>
              </a:rPr>
              <a:t>(3)</a:t>
            </a:r>
            <a:endParaRPr kumimoji="1" lang="ko-KR" altLang="en-US" sz="3600" dirty="0">
              <a:latin typeface="HY헤드라인M" pitchFamily="18" charset="-127"/>
              <a:ea typeface="HY헤드라인M" pitchFamily="18" charset="-127"/>
            </a:endParaRPr>
          </a:p>
        </p:txBody>
      </p:sp>
      <p:grpSp>
        <p:nvGrpSpPr>
          <p:cNvPr id="2" name="그룹 40"/>
          <p:cNvGrpSpPr>
            <a:grpSpLocks/>
          </p:cNvGrpSpPr>
          <p:nvPr/>
        </p:nvGrpSpPr>
        <p:grpSpPr bwMode="auto">
          <a:xfrm>
            <a:off x="539750" y="1413889"/>
            <a:ext cx="8308975" cy="4607399"/>
            <a:chOff x="4383144" y="5072072"/>
            <a:chExt cx="4332260" cy="1133468"/>
          </a:xfrm>
        </p:grpSpPr>
        <p:sp>
          <p:nvSpPr>
            <p:cNvPr id="26" name="모서리가 둥근 직사각형 25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 dirty="0">
                <a:latin typeface="HY헤드라인M" pitchFamily="18" charset="-127"/>
                <a:ea typeface="HY헤드라인M" pitchFamily="18" charset="-127"/>
              </a:endParaRPr>
            </a:p>
          </p:txBody>
        </p:sp>
        <p:sp>
          <p:nvSpPr>
            <p:cNvPr id="30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 dirty="0">
                <a:solidFill>
                  <a:srgbClr val="000000"/>
                </a:solidFill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grpSp>
        <p:nvGrpSpPr>
          <p:cNvPr id="3" name="그룹 39"/>
          <p:cNvGrpSpPr>
            <a:grpSpLocks/>
          </p:cNvGrpSpPr>
          <p:nvPr/>
        </p:nvGrpSpPr>
        <p:grpSpPr bwMode="auto">
          <a:xfrm>
            <a:off x="683493" y="1268760"/>
            <a:ext cx="6048747" cy="371804"/>
            <a:chOff x="-504874" y="2628330"/>
            <a:chExt cx="2291314" cy="458564"/>
          </a:xfrm>
        </p:grpSpPr>
        <p:sp>
          <p:nvSpPr>
            <p:cNvPr id="39" name="AutoShape 77"/>
            <p:cNvSpPr>
              <a:spLocks noChangeArrowheads="1"/>
            </p:cNvSpPr>
            <p:nvPr/>
          </p:nvSpPr>
          <p:spPr bwMode="auto">
            <a:xfrm>
              <a:off x="-504874" y="2628330"/>
              <a:ext cx="2291314" cy="45856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82A5D0"/>
                </a:gs>
                <a:gs pos="100000">
                  <a:srgbClr val="5887C0"/>
                </a:gs>
              </a:gsLst>
              <a:lin ang="16200000" scaled="1"/>
              <a:tileRect/>
            </a:gradFill>
            <a:ln w="19050" cap="flat" cmpd="sng" algn="ctr">
              <a:noFill/>
              <a:prstDash val="solid"/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>
              <a:bevelT/>
            </a:sp3d>
          </p:spPr>
          <p:txBody>
            <a:bodyPr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 dirty="0">
                <a:solidFill>
                  <a:sysClr val="window" lastClr="FFFFFF"/>
                </a:solidFill>
                <a:latin typeface="맑은 고딕"/>
                <a:ea typeface="맑은 고딕"/>
              </a:endParaRPr>
            </a:p>
          </p:txBody>
        </p:sp>
        <p:sp>
          <p:nvSpPr>
            <p:cNvPr id="40" name="AutoShape 78"/>
            <p:cNvSpPr>
              <a:spLocks noChangeArrowheads="1"/>
            </p:cNvSpPr>
            <p:nvPr/>
          </p:nvSpPr>
          <p:spPr bwMode="auto">
            <a:xfrm>
              <a:off x="-490586" y="2633698"/>
              <a:ext cx="2277026" cy="347254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7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4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1" name="직사각형 40"/>
            <p:cNvSpPr/>
            <p:nvPr/>
          </p:nvSpPr>
          <p:spPr>
            <a:xfrm>
              <a:off x="-419673" y="2656685"/>
              <a:ext cx="2015172" cy="430208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fontAlgn="auto" latinLnBrk="0">
                <a:lnSpc>
                  <a:spcPts val="2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ko-KR" altLang="en-US" sz="2200" b="1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동의를 받아야 수집</a:t>
              </a:r>
              <a:r>
                <a:rPr kumimoji="0" lang="en-US" altLang="ko-KR" sz="2200" b="1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·</a:t>
              </a:r>
              <a:r>
                <a:rPr kumimoji="0" lang="ko-KR" altLang="en-US" sz="2200" b="1" kern="0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HY헤드라인M" pitchFamily="18" charset="-127"/>
                  <a:ea typeface="HY헤드라인M" pitchFamily="18" charset="-127"/>
                </a:rPr>
                <a:t>이용이 가능한 경우</a:t>
              </a:r>
              <a:endParaRPr kumimoji="0" lang="ko-KR" altLang="en-US" sz="22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Y헤드라인M" pitchFamily="18" charset="-127"/>
                <a:ea typeface="HY헤드라인M" pitchFamily="18" charset="-127"/>
              </a:endParaRPr>
            </a:p>
          </p:txBody>
        </p:sp>
      </p:grpSp>
      <p:sp>
        <p:nvSpPr>
          <p:cNvPr id="13" name="Rectangle 5"/>
          <p:cNvSpPr txBox="1">
            <a:spLocks noChangeArrowheads="1"/>
          </p:cNvSpPr>
          <p:nvPr/>
        </p:nvSpPr>
        <p:spPr bwMode="auto">
          <a:xfrm>
            <a:off x="597540" y="1844824"/>
            <a:ext cx="8206509" cy="420730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0850" indent="-4508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b="1" dirty="0" smtClean="0">
                <a:latin typeface="+mn-ea"/>
              </a:rPr>
              <a:t> ▶ 고객관리를 위한 개인정보는 별도의 동의 필요  </a:t>
            </a:r>
            <a:endParaRPr lang="en-US" altLang="ko-KR" b="1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b="1" dirty="0" smtClean="0">
                <a:latin typeface="+mn-ea"/>
              </a:rPr>
              <a:t>수집목적</a:t>
            </a:r>
            <a:r>
              <a:rPr lang="en-US" altLang="ko-KR" b="1" dirty="0" smtClean="0">
                <a:latin typeface="+mn-ea"/>
              </a:rPr>
              <a:t>: DM, SMS </a:t>
            </a:r>
            <a:r>
              <a:rPr lang="ko-KR" altLang="en-US" b="1" dirty="0" smtClean="0">
                <a:latin typeface="+mn-ea"/>
              </a:rPr>
              <a:t>등을 통한 홍보 및 마케팅</a:t>
            </a:r>
            <a:endParaRPr lang="en-US" altLang="ko-KR" b="1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b="1" dirty="0" smtClean="0">
                <a:latin typeface="+mn-ea"/>
              </a:rPr>
              <a:t>수집항목</a:t>
            </a:r>
            <a:r>
              <a:rPr lang="en-US" altLang="ko-KR" b="1" dirty="0" smtClean="0">
                <a:latin typeface="+mn-ea"/>
              </a:rPr>
              <a:t>: </a:t>
            </a:r>
            <a:r>
              <a:rPr lang="ko-KR" altLang="en-US" b="1" dirty="0" smtClean="0">
                <a:latin typeface="+mn-ea"/>
              </a:rPr>
              <a:t>환자 인적사항 등</a:t>
            </a:r>
            <a:endParaRPr lang="en-US" altLang="ko-KR" b="1" dirty="0" smtClean="0">
              <a:latin typeface="+mn-ea"/>
            </a:endParaRPr>
          </a:p>
          <a:p>
            <a:pPr marL="742950" lvl="1" indent="-2857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b="1" dirty="0" smtClean="0">
                <a:latin typeface="+mn-ea"/>
              </a:rPr>
              <a:t>수집방법</a:t>
            </a:r>
            <a:r>
              <a:rPr lang="en-US" altLang="ko-KR" b="1" dirty="0" smtClean="0">
                <a:latin typeface="+mn-ea"/>
              </a:rPr>
              <a:t>: </a:t>
            </a:r>
            <a:r>
              <a:rPr lang="ko-KR" altLang="en-US" b="1" dirty="0" smtClean="0">
                <a:latin typeface="+mn-ea"/>
              </a:rPr>
              <a:t>고객정보 수집</a:t>
            </a:r>
            <a:r>
              <a:rPr kumimoji="1" lang="en-US" altLang="ko-KR" b="1" dirty="0" smtClean="0"/>
              <a:t> · </a:t>
            </a:r>
            <a:r>
              <a:rPr kumimoji="1" lang="ko-KR" altLang="en-US" b="1" dirty="0" smtClean="0"/>
              <a:t>이용</a:t>
            </a:r>
            <a:r>
              <a:rPr lang="ko-KR" altLang="en-US" b="1" dirty="0" smtClean="0">
                <a:latin typeface="+mn-ea"/>
              </a:rPr>
              <a:t>에 동의한 환자의 정보만 수집</a:t>
            </a:r>
            <a:endParaRPr lang="en-US" altLang="ko-KR" b="1" dirty="0" smtClean="0">
              <a:latin typeface="+mn-ea"/>
            </a:endParaRPr>
          </a:p>
          <a:p>
            <a:pPr marL="742950" lvl="1" indent="-285750" algn="just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ko-KR" b="1" kern="0" dirty="0">
              <a:latin typeface="+mn-ea"/>
            </a:endParaRPr>
          </a:p>
          <a:p>
            <a:pPr marL="450850" lvl="1" indent="-450850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kern="0" dirty="0" smtClean="0">
                <a:latin typeface="+mn-ea"/>
              </a:rPr>
              <a:t> </a:t>
            </a:r>
            <a:r>
              <a:rPr lang="ko-KR" altLang="en-US" b="1" dirty="0" smtClean="0">
                <a:latin typeface="+mn-ea"/>
              </a:rPr>
              <a:t>▶ 홈페이지 회원 개인정보 수집시</a:t>
            </a:r>
            <a:r>
              <a:rPr lang="en-US" altLang="ko-KR" b="1" dirty="0" smtClean="0">
                <a:latin typeface="+mn-ea"/>
              </a:rPr>
              <a:t>,</a:t>
            </a:r>
            <a:r>
              <a:rPr lang="ko-KR" altLang="en-US" b="1" dirty="0" smtClean="0">
                <a:latin typeface="+mn-ea"/>
              </a:rPr>
              <a:t> 정보주체의 동의 필요</a:t>
            </a:r>
            <a:endParaRPr lang="en-US" altLang="ko-KR" b="1" dirty="0" smtClean="0">
              <a:latin typeface="+mn-ea"/>
            </a:endParaRPr>
          </a:p>
          <a:p>
            <a:pPr marL="712788" lvl="2" indent="-255588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b="1" dirty="0" smtClean="0">
                <a:latin typeface="+mn-ea"/>
              </a:rPr>
              <a:t>수집목적</a:t>
            </a:r>
            <a:r>
              <a:rPr lang="en-US" altLang="ko-KR" b="1" dirty="0" smtClean="0">
                <a:latin typeface="+mn-ea"/>
              </a:rPr>
              <a:t>: </a:t>
            </a:r>
            <a:r>
              <a:rPr lang="ko-KR" altLang="en-US" b="1" dirty="0" smtClean="0">
                <a:latin typeface="+mn-ea"/>
              </a:rPr>
              <a:t>홈페이지 회원관리</a:t>
            </a:r>
            <a:endParaRPr lang="en-US" altLang="ko-KR" b="1" dirty="0" smtClean="0">
              <a:latin typeface="+mn-ea"/>
            </a:endParaRPr>
          </a:p>
          <a:p>
            <a:pPr marL="712788" lvl="2" indent="-255588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b="1" dirty="0" smtClean="0">
                <a:latin typeface="+mn-ea"/>
              </a:rPr>
              <a:t>수집항목</a:t>
            </a:r>
            <a:r>
              <a:rPr lang="en-US" altLang="ko-KR" b="1" dirty="0" smtClean="0">
                <a:latin typeface="+mn-ea"/>
              </a:rPr>
              <a:t>: </a:t>
            </a:r>
            <a:r>
              <a:rPr lang="ko-KR" altLang="en-US" b="1" dirty="0" smtClean="0">
                <a:latin typeface="+mn-ea"/>
              </a:rPr>
              <a:t>필수정보</a:t>
            </a:r>
            <a:r>
              <a:rPr lang="en-US" altLang="ko-KR" b="1" dirty="0" smtClean="0">
                <a:latin typeface="+mn-ea"/>
              </a:rPr>
              <a:t>(</a:t>
            </a:r>
            <a:r>
              <a:rPr lang="ko-KR" altLang="en-US" b="1" dirty="0" smtClean="0">
                <a:latin typeface="+mn-ea"/>
              </a:rPr>
              <a:t>성명</a:t>
            </a:r>
            <a:r>
              <a:rPr lang="en-US" altLang="ko-KR" b="1" dirty="0" smtClean="0">
                <a:latin typeface="+mn-ea"/>
              </a:rPr>
              <a:t>, ID, </a:t>
            </a:r>
            <a:r>
              <a:rPr lang="ko-KR" altLang="en-US" b="1" dirty="0" smtClean="0">
                <a:latin typeface="+mn-ea"/>
              </a:rPr>
              <a:t>비밀번호</a:t>
            </a:r>
            <a:r>
              <a:rPr lang="en-US" altLang="ko-KR" b="1" dirty="0" smtClean="0">
                <a:latin typeface="+mn-ea"/>
              </a:rPr>
              <a:t>), </a:t>
            </a:r>
            <a:r>
              <a:rPr lang="ko-KR" altLang="en-US" b="1" dirty="0" smtClean="0">
                <a:latin typeface="+mn-ea"/>
              </a:rPr>
              <a:t>선택정보</a:t>
            </a:r>
            <a:r>
              <a:rPr lang="en-US" altLang="ko-KR" b="1" dirty="0" smtClean="0">
                <a:latin typeface="+mn-ea"/>
              </a:rPr>
              <a:t>(</a:t>
            </a:r>
            <a:r>
              <a:rPr lang="ko-KR" altLang="en-US" b="1" dirty="0" smtClean="0">
                <a:latin typeface="+mn-ea"/>
              </a:rPr>
              <a:t>생년월일</a:t>
            </a:r>
            <a:r>
              <a:rPr lang="en-US" altLang="ko-KR" b="1" dirty="0" smtClean="0">
                <a:latin typeface="+mn-ea"/>
              </a:rPr>
              <a:t>, </a:t>
            </a:r>
            <a:r>
              <a:rPr lang="ko-KR" altLang="en-US" b="1" dirty="0" smtClean="0">
                <a:latin typeface="+mn-ea"/>
              </a:rPr>
              <a:t>전화번호</a:t>
            </a:r>
            <a:r>
              <a:rPr lang="en-US" altLang="ko-KR" b="1" dirty="0" smtClean="0">
                <a:latin typeface="+mn-ea"/>
              </a:rPr>
              <a:t>, </a:t>
            </a:r>
            <a:r>
              <a:rPr lang="ko-KR" altLang="en-US" b="1" dirty="0" smtClean="0">
                <a:latin typeface="+mn-ea"/>
              </a:rPr>
              <a:t>이메일</a:t>
            </a:r>
            <a:r>
              <a:rPr lang="en-US" altLang="ko-KR" b="1" dirty="0" smtClean="0">
                <a:latin typeface="+mn-ea"/>
              </a:rPr>
              <a:t>, </a:t>
            </a:r>
            <a:r>
              <a:rPr lang="ko-KR" altLang="en-US" b="1" dirty="0" smtClean="0">
                <a:latin typeface="+mn-ea"/>
              </a:rPr>
              <a:t>관심정보 등</a:t>
            </a:r>
            <a:r>
              <a:rPr lang="en-US" altLang="ko-KR" b="1" dirty="0" smtClean="0">
                <a:latin typeface="+mn-ea"/>
              </a:rPr>
              <a:t>) </a:t>
            </a:r>
          </a:p>
          <a:p>
            <a:pPr marL="712788" lvl="2" indent="-255588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ko-KR" altLang="en-US" b="1" dirty="0" smtClean="0">
              <a:latin typeface="+mn-ea"/>
            </a:endParaRPr>
          </a:p>
          <a:p>
            <a:r>
              <a:rPr lang="en-US" altLang="ko-KR" b="1" dirty="0" smtClean="0">
                <a:latin typeface="+mn-ea"/>
              </a:rPr>
              <a:t>    </a:t>
            </a:r>
            <a:r>
              <a:rPr lang="en-US" altLang="ko-KR" b="1" dirty="0" smtClean="0">
                <a:solidFill>
                  <a:srgbClr val="0000FF"/>
                </a:solidFill>
                <a:latin typeface="+mn-ea"/>
              </a:rPr>
              <a:t>※ </a:t>
            </a:r>
            <a:r>
              <a:rPr lang="ko-KR" altLang="en-US" b="1" dirty="0" smtClean="0">
                <a:solidFill>
                  <a:srgbClr val="0000FF"/>
                </a:solidFill>
                <a:latin typeface="+mn-ea"/>
              </a:rPr>
              <a:t>주의</a:t>
            </a:r>
            <a:r>
              <a:rPr lang="en-US" altLang="ko-KR" b="1" dirty="0" smtClean="0">
                <a:solidFill>
                  <a:srgbClr val="0000FF"/>
                </a:solidFill>
                <a:latin typeface="+mn-ea"/>
              </a:rPr>
              <a:t>: </a:t>
            </a:r>
            <a:r>
              <a:rPr lang="ko-KR" altLang="en-US" b="1" dirty="0" smtClean="0">
                <a:solidFill>
                  <a:srgbClr val="0000FF"/>
                </a:solidFill>
                <a:latin typeface="+mn-ea"/>
              </a:rPr>
              <a:t>홈페이지 회원정보로 주민등록번호는 수집하지 않도록 해야 함</a:t>
            </a:r>
          </a:p>
          <a:p>
            <a:pPr marL="712788" lvl="2" indent="-255588" algn="just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ko-KR" sz="1600" b="1" kern="0" spc="-150" dirty="0">
              <a:latin typeface="+mn-ea"/>
            </a:endParaRPr>
          </a:p>
        </p:txBody>
      </p:sp>
      <p:sp>
        <p:nvSpPr>
          <p:cNvPr id="17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21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86127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 bwMode="auto">
          <a:xfrm>
            <a:off x="293078" y="928670"/>
            <a:ext cx="8623157" cy="1087984"/>
          </a:xfrm>
          <a:prstGeom prst="roundRect">
            <a:avLst>
              <a:gd name="adj" fmla="val 2979"/>
            </a:avLst>
          </a:prstGeom>
          <a:gradFill flip="none" rotWithShape="1">
            <a:gsLst>
              <a:gs pos="2000">
                <a:sysClr val="window" lastClr="FFFFFF">
                  <a:lumMod val="75000"/>
                  <a:alpha val="45000"/>
                </a:sysClr>
              </a:gs>
              <a:gs pos="1000">
                <a:sysClr val="window" lastClr="FFFFFF"/>
              </a:gs>
            </a:gsLst>
            <a:lin ang="0" scaled="1"/>
            <a:tileRect/>
          </a:gradFill>
          <a:ln w="19050" cap="flat" cmpd="sng" algn="ctr">
            <a:solidFill>
              <a:sysClr val="window" lastClr="FFFFFF">
                <a:lumMod val="65000"/>
              </a:sysClr>
            </a:solidFill>
            <a:prstDash val="solid"/>
          </a:ln>
          <a:effectLst/>
          <a:scene3d>
            <a:camera prst="perspectiveAbove" fov="0">
              <a:rot lat="0" lon="0" rev="0"/>
            </a:camera>
            <a:lightRig rig="balanced" dir="t"/>
          </a:scene3d>
          <a:sp3d prstMaterial="dkEdge"/>
        </p:spPr>
        <p:txBody>
          <a:bodyPr anchor="ctr"/>
          <a:lstStyle/>
          <a:p>
            <a:pPr fontAlgn="auto" latinLnBrk="0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000" kern="0" dirty="0">
              <a:solidFill>
                <a:sysClr val="window" lastClr="FFFFFF"/>
              </a:solidFill>
              <a:latin typeface="+mn-e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8858" y="928670"/>
            <a:ext cx="8531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b="1" dirty="0">
                <a:latin typeface="+mn-ea"/>
              </a:rPr>
              <a:t> </a:t>
            </a:r>
            <a:r>
              <a:rPr kumimoji="0" lang="ko-KR" altLang="en-US" sz="2000" b="1" kern="0" dirty="0">
                <a:solidFill>
                  <a:srgbClr val="000000"/>
                </a:solidFill>
                <a:latin typeface="+mn-ea"/>
              </a:rPr>
              <a:t>▶ </a:t>
            </a:r>
            <a:r>
              <a:rPr kumimoji="0" lang="ko-KR" altLang="en-US" sz="2000" b="1" kern="0" dirty="0" smtClean="0">
                <a:solidFill>
                  <a:srgbClr val="000000"/>
                </a:solidFill>
                <a:latin typeface="+mn-ea"/>
              </a:rPr>
              <a:t>개인정보보호법은 개인정보 처리에 관한 사항을 규정한 일반법이나</a:t>
            </a:r>
            <a:r>
              <a:rPr kumimoji="0" lang="en-US" altLang="ko-KR" sz="2000" b="1" kern="0" dirty="0" smtClean="0">
                <a:solidFill>
                  <a:srgbClr val="000000"/>
                </a:solidFill>
                <a:latin typeface="+mn-ea"/>
              </a:rPr>
              <a:t>,</a:t>
            </a:r>
          </a:p>
          <a:p>
            <a:pPr marL="450850" indent="-450850" fontAlgn="auto" latinLnBrk="0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2000" b="1" dirty="0" smtClean="0">
                <a:latin typeface="+mn-ea"/>
              </a:rPr>
              <a:t> </a:t>
            </a:r>
            <a:r>
              <a:rPr kumimoji="0" lang="ko-KR" altLang="en-US" sz="2000" b="1" kern="0" dirty="0">
                <a:solidFill>
                  <a:srgbClr val="000000"/>
                </a:solidFill>
                <a:latin typeface="+mn-ea"/>
              </a:rPr>
              <a:t>▶ </a:t>
            </a:r>
            <a:r>
              <a:rPr kumimoji="0" lang="ko-KR" altLang="en-US" sz="2000" b="1" kern="0" dirty="0" smtClean="0">
                <a:solidFill>
                  <a:srgbClr val="000000"/>
                </a:solidFill>
                <a:latin typeface="+mn-ea"/>
              </a:rPr>
              <a:t>의료분야를 규율하는 법령 등에 환자나 의료기관 등의 개인정보 처리와 관련된 특별한 규정이 있으면 해당법령이 우선 적용</a:t>
            </a:r>
            <a:endParaRPr kumimoji="0" lang="en-US" altLang="ko-KR" sz="2000" b="1" kern="0" dirty="0" smtClean="0">
              <a:solidFill>
                <a:srgbClr val="000000"/>
              </a:solidFill>
              <a:latin typeface="+mn-ea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68816226"/>
              </p:ext>
            </p:extLst>
          </p:nvPr>
        </p:nvGraphicFramePr>
        <p:xfrm>
          <a:off x="296235" y="2174034"/>
          <a:ext cx="8562045" cy="3683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7634"/>
                <a:gridCol w="4686335"/>
                <a:gridCol w="2598076"/>
              </a:tblGrid>
              <a:tr h="54564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>
                          <a:effectLst/>
                        </a:rPr>
                        <a:t>구 분</a:t>
                      </a:r>
                      <a:endParaRPr lang="ko-KR" altLang="en-US" sz="1200" b="1" kern="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 smtClean="0">
                          <a:effectLst/>
                        </a:rPr>
                        <a:t>조치사항</a:t>
                      </a:r>
                      <a:endParaRPr lang="ko-KR" altLang="en-US" sz="1200" b="1" kern="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 smtClean="0">
                          <a:effectLst/>
                        </a:rPr>
                        <a:t>적용법령</a:t>
                      </a:r>
                      <a:endParaRPr lang="ko-KR" altLang="en-US" sz="1200" b="1" kern="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</a:tr>
              <a:tr h="109399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>
                          <a:effectLst/>
                        </a:rPr>
                        <a:t>일반원칙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-18669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kern="0" spc="0" dirty="0">
                          <a:effectLst/>
                        </a:rPr>
                        <a:t>O </a:t>
                      </a:r>
                      <a:r>
                        <a:rPr lang="ko-KR" altLang="en-US" sz="1600" b="1" kern="0" spc="0" dirty="0" smtClean="0">
                          <a:effectLst/>
                        </a:rPr>
                        <a:t>의료법</a:t>
                      </a:r>
                      <a:r>
                        <a:rPr lang="en-US" altLang="ko-KR" sz="1600" b="1" kern="0" spc="0" dirty="0" smtClean="0">
                          <a:effectLst/>
                        </a:rPr>
                        <a:t>, </a:t>
                      </a:r>
                      <a:r>
                        <a:rPr lang="ko-KR" altLang="en-US" sz="1600" b="1" kern="0" spc="0" dirty="0" smtClean="0">
                          <a:effectLst/>
                        </a:rPr>
                        <a:t>국민건강보험법 등에 </a:t>
                      </a:r>
                      <a:r>
                        <a:rPr lang="ko-KR" altLang="en-US" sz="1600" b="1" kern="0" spc="-60" dirty="0" smtClean="0">
                          <a:effectLst/>
                        </a:rPr>
                        <a:t>규정이 </a:t>
                      </a:r>
                      <a:r>
                        <a:rPr lang="ko-KR" altLang="en-US" sz="1600" b="1" kern="0" spc="-60" dirty="0">
                          <a:effectLst/>
                        </a:rPr>
                        <a:t>있는 </a:t>
                      </a:r>
                      <a:r>
                        <a:rPr lang="ko-KR" altLang="en-US" sz="1600" b="1" kern="0" spc="-60" dirty="0" smtClean="0">
                          <a:effectLst/>
                        </a:rPr>
                        <a:t>경우</a:t>
                      </a:r>
                      <a:endParaRPr lang="en-US" altLang="ko-KR" sz="1600" b="1" kern="0" spc="-60" dirty="0" smtClean="0">
                        <a:effectLst/>
                      </a:endParaRPr>
                    </a:p>
                    <a:p>
                      <a:pPr marL="0" marR="0" indent="-18669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kern="0" spc="-60" dirty="0" smtClean="0">
                          <a:effectLst/>
                        </a:rPr>
                        <a:t>   </a:t>
                      </a:r>
                      <a:r>
                        <a:rPr lang="ko-KR" altLang="en-US" sz="1600" b="1" kern="0" spc="-60" dirty="0" smtClean="0">
                          <a:effectLst/>
                        </a:rPr>
                        <a:t> </a:t>
                      </a:r>
                      <a:r>
                        <a:rPr lang="ko-KR" altLang="en-US" sz="1600" b="1" kern="0" spc="-60" dirty="0" smtClean="0">
                          <a:solidFill>
                            <a:srgbClr val="FF0000"/>
                          </a:solidFill>
                          <a:effectLst/>
                        </a:rPr>
                        <a:t>해당 법령을</a:t>
                      </a:r>
                      <a:r>
                        <a:rPr lang="ko-KR" altLang="en-US" sz="1600" b="1" kern="0" spc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ko-KR" altLang="en-US" sz="1600" b="1" kern="0" spc="0" dirty="0">
                          <a:solidFill>
                            <a:srgbClr val="FF0000"/>
                          </a:solidFill>
                          <a:effectLst/>
                        </a:rPr>
                        <a:t>우선 적용</a:t>
                      </a:r>
                    </a:p>
                    <a:p>
                      <a:pPr marL="0" marR="0" indent="-7620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kern="0" spc="0" dirty="0">
                          <a:effectLst/>
                        </a:rPr>
                        <a:t>- </a:t>
                      </a:r>
                      <a:r>
                        <a:rPr lang="ko-KR" altLang="en-US" sz="1600" b="1" kern="0" spc="-120" dirty="0">
                          <a:effectLst/>
                        </a:rPr>
                        <a:t>규정이 없는 경우 개인정보보호법 적용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-7620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kern="0" spc="0" dirty="0">
                          <a:solidFill>
                            <a:srgbClr val="FF0000"/>
                          </a:solidFill>
                          <a:effectLst/>
                        </a:rPr>
                        <a:t>O </a:t>
                      </a:r>
                      <a:r>
                        <a:rPr lang="ko-KR" altLang="en-US" sz="1600" b="1" kern="0" spc="0" dirty="0">
                          <a:solidFill>
                            <a:srgbClr val="FF0000"/>
                          </a:solidFill>
                          <a:effectLst/>
                        </a:rPr>
                        <a:t>개인정보보호법을 적용</a:t>
                      </a:r>
                      <a:endParaRPr lang="ko-KR" altLang="en-US" sz="1600" b="1" kern="0" spc="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</a:tr>
              <a:tr h="88197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>
                          <a:effectLst/>
                        </a:rPr>
                        <a:t>수집</a:t>
                      </a:r>
                      <a:r>
                        <a:rPr lang="en-US" altLang="ko-KR" sz="1600" b="1" kern="0" spc="0" dirty="0">
                          <a:effectLst/>
                        </a:rPr>
                        <a:t>·</a:t>
                      </a:r>
                      <a:r>
                        <a:rPr lang="ko-KR" altLang="en-US" sz="1600" b="1" kern="0" spc="0" dirty="0">
                          <a:effectLst/>
                        </a:rPr>
                        <a:t>이용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b="1" kern="0" spc="0" dirty="0">
                          <a:effectLst/>
                        </a:rPr>
                        <a:t>O </a:t>
                      </a:r>
                      <a:r>
                        <a:rPr lang="ko-KR" altLang="en-US" sz="1600" b="1" kern="0" spc="0" dirty="0" smtClean="0">
                          <a:effectLst/>
                        </a:rPr>
                        <a:t>진료기록부</a:t>
                      </a:r>
                      <a:r>
                        <a:rPr lang="en-US" altLang="ko-KR" sz="1600" b="1" kern="0" spc="0" dirty="0" smtClean="0">
                          <a:effectLst/>
                        </a:rPr>
                        <a:t>, </a:t>
                      </a:r>
                      <a:r>
                        <a:rPr lang="ko-KR" altLang="en-US" sz="1600" b="1" kern="0" spc="0" dirty="0" smtClean="0">
                          <a:effectLst/>
                        </a:rPr>
                        <a:t>조산기록부</a:t>
                      </a:r>
                      <a:r>
                        <a:rPr lang="en-US" altLang="ko-KR" sz="1600" b="1" kern="0" spc="0" dirty="0" smtClean="0">
                          <a:effectLst/>
                        </a:rPr>
                        <a:t>, </a:t>
                      </a:r>
                      <a:r>
                        <a:rPr lang="ko-KR" altLang="en-US" sz="1600" b="1" kern="0" spc="0" dirty="0" smtClean="0">
                          <a:effectLst/>
                        </a:rPr>
                        <a:t>간호기록부</a:t>
                      </a:r>
                      <a:r>
                        <a:rPr lang="en-US" altLang="ko-KR" sz="1600" b="1" kern="0" spc="0" dirty="0" smtClean="0">
                          <a:effectLst/>
                        </a:rPr>
                        <a:t>, </a:t>
                      </a:r>
                      <a:r>
                        <a:rPr lang="ko-KR" altLang="en-US" sz="1600" b="1" kern="0" spc="0" dirty="0" smtClean="0">
                          <a:effectLst/>
                        </a:rPr>
                        <a:t>환자명부</a:t>
                      </a:r>
                      <a:r>
                        <a:rPr lang="en-US" altLang="ko-KR" sz="1600" b="1" kern="0" spc="0" dirty="0" smtClean="0">
                          <a:effectLst/>
                        </a:rPr>
                        <a:t>, </a:t>
                      </a:r>
                      <a:r>
                        <a:rPr lang="ko-KR" altLang="en-US" sz="1600" b="1" kern="1200" dirty="0" smtClean="0"/>
                        <a:t>처방전</a:t>
                      </a:r>
                      <a:r>
                        <a:rPr lang="en-US" altLang="ko-KR" sz="1600" b="1" kern="1200" dirty="0" smtClean="0"/>
                        <a:t>, </a:t>
                      </a:r>
                      <a:r>
                        <a:rPr lang="ko-KR" altLang="en-US" sz="1600" b="1" kern="1200" dirty="0" smtClean="0"/>
                        <a:t>검사소견서 등은 </a:t>
                      </a:r>
                      <a:r>
                        <a:rPr lang="ko-KR" altLang="en-US" sz="1600" b="1" kern="1200" dirty="0" smtClean="0">
                          <a:solidFill>
                            <a:srgbClr val="FF0000"/>
                          </a:solidFill>
                        </a:rPr>
                        <a:t>동의 없이 수집</a:t>
                      </a:r>
                      <a:r>
                        <a:rPr lang="en-US" altLang="ko-KR" sz="1600" b="1" kern="1200" dirty="0" smtClean="0">
                          <a:solidFill>
                            <a:srgbClr val="FF0000"/>
                          </a:solidFill>
                        </a:rPr>
                        <a:t>·</a:t>
                      </a:r>
                      <a:r>
                        <a:rPr lang="ko-KR" altLang="en-US" sz="1600" b="1" kern="1200" dirty="0" smtClean="0">
                          <a:solidFill>
                            <a:srgbClr val="FF0000"/>
                          </a:solidFill>
                        </a:rPr>
                        <a:t>이용</a:t>
                      </a:r>
                    </a:p>
                    <a:p>
                      <a:r>
                        <a:rPr lang="en-US" altLang="ko-KR" sz="1600" b="1" kern="1200" dirty="0" smtClean="0"/>
                        <a:t>- </a:t>
                      </a:r>
                      <a:r>
                        <a:rPr lang="ko-KR" altLang="en-US" sz="1600" b="1" kern="1200" dirty="0" smtClean="0"/>
                        <a:t>홈페이지 회원정보는 반드시 동의 필요</a:t>
                      </a:r>
                      <a:endParaRPr lang="ko-KR" alt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b="1" kern="0" spc="0" dirty="0">
                          <a:effectLst/>
                        </a:rPr>
                        <a:t>O </a:t>
                      </a:r>
                      <a:r>
                        <a:rPr lang="ko-KR" altLang="en-US" sz="1600" b="1" kern="0" spc="0" dirty="0" smtClean="0">
                          <a:effectLst/>
                        </a:rPr>
                        <a:t>의료법 제</a:t>
                      </a:r>
                      <a:r>
                        <a:rPr lang="en-US" altLang="ko-KR" sz="1600" b="1" kern="0" spc="0" dirty="0" smtClean="0">
                          <a:effectLst/>
                        </a:rPr>
                        <a:t>22</a:t>
                      </a:r>
                      <a:r>
                        <a:rPr lang="ko-KR" altLang="en-US" sz="1600" b="1" kern="0" spc="0" dirty="0" smtClean="0">
                          <a:effectLst/>
                        </a:rPr>
                        <a:t>조</a:t>
                      </a:r>
                      <a:endParaRPr lang="ko-KR" altLang="en-US" sz="1600" b="1" kern="1200" dirty="0" smtClean="0"/>
                    </a:p>
                    <a:p>
                      <a:r>
                        <a:rPr lang="en-US" altLang="ko-KR" sz="1600" b="1" kern="1200" dirty="0" smtClean="0"/>
                        <a:t>- </a:t>
                      </a:r>
                      <a:r>
                        <a:rPr lang="ko-KR" altLang="en-US" sz="1600" b="1" kern="1200" dirty="0" smtClean="0"/>
                        <a:t>의료법시행규칙 제</a:t>
                      </a:r>
                      <a:r>
                        <a:rPr lang="en-US" altLang="ko-KR" sz="1600" b="1" kern="1200" dirty="0" smtClean="0"/>
                        <a:t>15</a:t>
                      </a:r>
                      <a:r>
                        <a:rPr lang="ko-KR" altLang="en-US" sz="1600" b="1" kern="1200" dirty="0" smtClean="0"/>
                        <a:t>조</a:t>
                      </a:r>
                      <a:endParaRPr lang="ko-KR" altLang="en-US" sz="16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</a:tr>
              <a:tr h="116224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 smtClean="0">
                          <a:effectLst/>
                        </a:rPr>
                        <a:t>관리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b="1" kern="1200" dirty="0" smtClean="0"/>
                        <a:t>O </a:t>
                      </a:r>
                      <a:r>
                        <a:rPr lang="ko-KR" altLang="en-US" sz="1600" b="1" kern="1200" dirty="0" smtClean="0"/>
                        <a:t>위탁시 문서로 하고 위탁사실 공개</a:t>
                      </a:r>
                    </a:p>
                    <a:p>
                      <a:r>
                        <a:rPr lang="en-US" altLang="ko-KR" sz="1600" b="1" kern="1200" dirty="0" smtClean="0"/>
                        <a:t>O </a:t>
                      </a:r>
                      <a:r>
                        <a:rPr lang="ko-KR" altLang="en-US" sz="1600" b="1" kern="1200" dirty="0" smtClean="0"/>
                        <a:t>안전한 관리를 위한 보호조치 이행</a:t>
                      </a:r>
                    </a:p>
                    <a:p>
                      <a:r>
                        <a:rPr lang="en-US" altLang="ko-KR" sz="1600" b="1" kern="1200" dirty="0" smtClean="0"/>
                        <a:t>- </a:t>
                      </a:r>
                      <a:r>
                        <a:rPr lang="ko-KR" altLang="en-US" sz="1600" b="1" kern="1200" dirty="0" smtClean="0"/>
                        <a:t>비밀번호설정</a:t>
                      </a:r>
                      <a:r>
                        <a:rPr lang="en-US" altLang="ko-KR" sz="1600" b="1" kern="1200" dirty="0" smtClean="0"/>
                        <a:t>, </a:t>
                      </a:r>
                      <a:r>
                        <a:rPr lang="ko-KR" altLang="en-US" sz="1600" b="1" kern="1200" dirty="0" smtClean="0"/>
                        <a:t>백신 설치</a:t>
                      </a:r>
                      <a:r>
                        <a:rPr lang="en-US" altLang="ko-KR" sz="1600" b="1" kern="1200" dirty="0" smtClean="0"/>
                        <a:t>, </a:t>
                      </a:r>
                      <a:r>
                        <a:rPr lang="ko-KR" altLang="en-US" sz="1600" b="1" kern="1200" dirty="0" smtClean="0"/>
                        <a:t>암호화 등</a:t>
                      </a:r>
                    </a:p>
                    <a:p>
                      <a:r>
                        <a:rPr lang="en-US" altLang="ko-KR" sz="1600" b="1" kern="1200" dirty="0" smtClean="0"/>
                        <a:t>O </a:t>
                      </a:r>
                      <a:r>
                        <a:rPr lang="ko-KR" altLang="en-US" sz="1600" b="1" kern="1200" dirty="0" smtClean="0"/>
                        <a:t>개인정보 처리방침 수립</a:t>
                      </a:r>
                      <a:r>
                        <a:rPr lang="en-US" altLang="ko-KR" sz="1600" b="1" kern="1200" dirty="0" smtClean="0"/>
                        <a:t>·</a:t>
                      </a:r>
                      <a:r>
                        <a:rPr lang="ko-KR" altLang="en-US" sz="1600" b="1" kern="1200" dirty="0" smtClean="0"/>
                        <a:t>공개</a:t>
                      </a:r>
                      <a:endParaRPr lang="ko-KR" alt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b="1" kern="1200" dirty="0" smtClean="0"/>
                        <a:t>O </a:t>
                      </a:r>
                      <a:r>
                        <a:rPr lang="ko-KR" altLang="en-US" sz="1600" b="1" kern="1200" dirty="0" smtClean="0"/>
                        <a:t>개인정보보호법 제</a:t>
                      </a:r>
                      <a:r>
                        <a:rPr lang="en-US" altLang="ko-KR" sz="1600" b="1" kern="1200" dirty="0" smtClean="0"/>
                        <a:t>26</a:t>
                      </a:r>
                      <a:r>
                        <a:rPr lang="ko-KR" altLang="en-US" sz="1600" b="1" kern="1200" dirty="0" smtClean="0"/>
                        <a:t>조</a:t>
                      </a:r>
                      <a:r>
                        <a:rPr lang="en-US" altLang="ko-KR" sz="1600" b="1" kern="1200" dirty="0" smtClean="0"/>
                        <a:t>, </a:t>
                      </a:r>
                      <a:endParaRPr lang="ko-KR" altLang="en-US" sz="1600" b="1" kern="1200" dirty="0" smtClean="0"/>
                    </a:p>
                    <a:p>
                      <a:r>
                        <a:rPr lang="ko-KR" altLang="en-US" sz="1600" b="1" kern="1200" dirty="0" smtClean="0"/>
                        <a:t>제</a:t>
                      </a:r>
                      <a:r>
                        <a:rPr lang="en-US" altLang="ko-KR" sz="1600" b="1" kern="1200" dirty="0" smtClean="0"/>
                        <a:t>29</a:t>
                      </a:r>
                      <a:r>
                        <a:rPr lang="ko-KR" altLang="en-US" sz="1600" b="1" kern="1200" dirty="0" smtClean="0"/>
                        <a:t>조</a:t>
                      </a:r>
                      <a:r>
                        <a:rPr lang="en-US" altLang="ko-KR" sz="1600" b="1" kern="1200" dirty="0" smtClean="0"/>
                        <a:t>, </a:t>
                      </a:r>
                      <a:r>
                        <a:rPr lang="ko-KR" altLang="en-US" sz="1600" b="1" kern="1200" dirty="0" smtClean="0"/>
                        <a:t>제</a:t>
                      </a:r>
                      <a:r>
                        <a:rPr lang="en-US" altLang="ko-KR" sz="1600" b="1" kern="1200" dirty="0" smtClean="0"/>
                        <a:t>30</a:t>
                      </a:r>
                      <a:r>
                        <a:rPr lang="ko-KR" altLang="en-US" sz="1600" b="1" kern="1200" dirty="0" smtClean="0"/>
                        <a:t>조</a:t>
                      </a:r>
                      <a:endParaRPr lang="ko-KR" alt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</a:tr>
            </a:tbl>
          </a:graphicData>
        </a:graphic>
      </p:graphicFrame>
      <p:sp>
        <p:nvSpPr>
          <p:cNvPr id="8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22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제목 15"/>
          <p:cNvSpPr>
            <a:spLocks noGrp="1"/>
          </p:cNvSpPr>
          <p:nvPr>
            <p:ph type="title"/>
          </p:nvPr>
        </p:nvSpPr>
        <p:spPr>
          <a:xfrm>
            <a:off x="428596" y="71422"/>
            <a:ext cx="8229600" cy="785810"/>
          </a:xfrm>
        </p:spPr>
        <p:txBody>
          <a:bodyPr>
            <a:normAutofit/>
          </a:bodyPr>
          <a:lstStyle/>
          <a:p>
            <a:r>
              <a:rPr lang="ko-KR" altLang="en-US" sz="3600" dirty="0" smtClean="0">
                <a:latin typeface="HY헤드라인M" pitchFamily="18" charset="-127"/>
                <a:ea typeface="HY헤드라인M" pitchFamily="18" charset="-127"/>
              </a:rPr>
              <a:t>개인정보 보호 법령의 적용</a:t>
            </a:r>
            <a:r>
              <a:rPr lang="en-US" altLang="ko-KR" sz="3600" dirty="0" smtClean="0">
                <a:latin typeface="HY헤드라인M" pitchFamily="18" charset="-127"/>
                <a:ea typeface="HY헤드라인M" pitchFamily="18" charset="-127"/>
              </a:rPr>
              <a:t>(1)</a:t>
            </a:r>
            <a:endParaRPr lang="ko-KR" altLang="en-US" sz="360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93078" y="2708920"/>
            <a:ext cx="8577376" cy="2016224"/>
          </a:xfrm>
          <a:prstGeom prst="rect">
            <a:avLst/>
          </a:prstGeom>
          <a:noFill/>
          <a:ln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68599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70862469"/>
              </p:ext>
            </p:extLst>
          </p:nvPr>
        </p:nvGraphicFramePr>
        <p:xfrm>
          <a:off x="290977" y="1285860"/>
          <a:ext cx="8562045" cy="4536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7634"/>
                <a:gridCol w="4686335"/>
                <a:gridCol w="2598076"/>
              </a:tblGrid>
              <a:tr h="61386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>
                          <a:effectLst/>
                        </a:rPr>
                        <a:t>구 분</a:t>
                      </a:r>
                      <a:endParaRPr lang="ko-KR" altLang="en-US" sz="1200" b="1" kern="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 smtClean="0">
                          <a:effectLst/>
                        </a:rPr>
                        <a:t>조치사항</a:t>
                      </a:r>
                      <a:endParaRPr lang="ko-KR" altLang="en-US" sz="1200" b="1" kern="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 smtClean="0">
                          <a:effectLst/>
                        </a:rPr>
                        <a:t>적용법령</a:t>
                      </a:r>
                      <a:endParaRPr lang="ko-KR" altLang="en-US" sz="1200" b="1" kern="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</a:tr>
              <a:tr h="9922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 smtClean="0">
                          <a:effectLst/>
                        </a:rPr>
                        <a:t>제</a:t>
                      </a:r>
                      <a:r>
                        <a:rPr lang="en-US" altLang="ko-KR" sz="1800" b="1" kern="0" spc="0" dirty="0" smtClean="0">
                          <a:effectLst/>
                        </a:rPr>
                        <a:t>3</a:t>
                      </a:r>
                      <a:r>
                        <a:rPr lang="ko-KR" altLang="en-US" sz="1800" b="1" kern="0" spc="0" dirty="0" smtClean="0">
                          <a:effectLst/>
                        </a:rPr>
                        <a:t>자 제공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b="1" kern="1200" dirty="0" smtClean="0"/>
                        <a:t>O </a:t>
                      </a:r>
                      <a:r>
                        <a:rPr lang="ko-KR" altLang="en-US" sz="1600" b="1" kern="1200" dirty="0" smtClean="0"/>
                        <a:t>개인정보보호법에서 지정하는 경우*외에는 </a:t>
                      </a:r>
                      <a:endParaRPr lang="en-US" altLang="ko-KR" sz="1600" b="1" kern="1200" dirty="0" smtClean="0"/>
                    </a:p>
                    <a:p>
                      <a:r>
                        <a:rPr lang="en-US" altLang="ko-KR" sz="1600" b="1" kern="1200" dirty="0" smtClean="0"/>
                        <a:t>  </a:t>
                      </a:r>
                      <a:r>
                        <a:rPr lang="ko-KR" altLang="en-US" sz="1600" b="1" kern="1200" dirty="0" smtClean="0"/>
                        <a:t>제공이나 열람할 수 없음</a:t>
                      </a:r>
                    </a:p>
                    <a:p>
                      <a:r>
                        <a:rPr lang="ko-KR" altLang="en-US" sz="1600" b="1" kern="1200" dirty="0" smtClean="0"/>
                        <a:t>* 동의</a:t>
                      </a:r>
                      <a:r>
                        <a:rPr lang="en-US" altLang="ko-KR" sz="1600" b="1" kern="1200" dirty="0" smtClean="0"/>
                        <a:t>, </a:t>
                      </a:r>
                      <a:r>
                        <a:rPr lang="ko-KR" altLang="en-US" sz="1600" b="1" kern="1200" dirty="0" smtClean="0"/>
                        <a:t>법률근거</a:t>
                      </a:r>
                      <a:r>
                        <a:rPr lang="en-US" altLang="ko-KR" sz="1600" b="1" kern="1200" dirty="0" smtClean="0"/>
                        <a:t>, </a:t>
                      </a:r>
                      <a:r>
                        <a:rPr lang="ko-KR" altLang="en-US" sz="1600" b="1" kern="1200" dirty="0" smtClean="0"/>
                        <a:t>급박한 생명</a:t>
                      </a:r>
                      <a:r>
                        <a:rPr lang="en-US" altLang="ko-KR" sz="1600" b="1" kern="1200" dirty="0" smtClean="0"/>
                        <a:t>·</a:t>
                      </a:r>
                      <a:r>
                        <a:rPr lang="ko-KR" altLang="en-US" sz="1600" b="1" kern="1200" dirty="0" smtClean="0"/>
                        <a:t>신체의 이익 등</a:t>
                      </a:r>
                      <a:endParaRPr lang="ko-KR" altLang="en-US" sz="16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b="1" kern="1200" dirty="0" smtClean="0"/>
                        <a:t>O </a:t>
                      </a:r>
                      <a:r>
                        <a:rPr lang="ko-KR" altLang="en-US" sz="1600" b="1" kern="1200" dirty="0" smtClean="0"/>
                        <a:t>개인정보보호법 제</a:t>
                      </a:r>
                      <a:r>
                        <a:rPr lang="en-US" altLang="ko-KR" sz="1600" b="1" kern="1200" dirty="0" smtClean="0"/>
                        <a:t>18</a:t>
                      </a:r>
                      <a:r>
                        <a:rPr lang="ko-KR" altLang="en-US" sz="1600" b="1" kern="1200" dirty="0" smtClean="0"/>
                        <a:t>조</a:t>
                      </a:r>
                    </a:p>
                    <a:p>
                      <a:r>
                        <a:rPr lang="en-US" altLang="ko-KR" sz="1600" b="1" kern="1200" dirty="0" smtClean="0"/>
                        <a:t>- </a:t>
                      </a:r>
                      <a:r>
                        <a:rPr lang="ko-KR" altLang="en-US" sz="1600" b="1" kern="1200" dirty="0" smtClean="0"/>
                        <a:t>국민건강보험법 제</a:t>
                      </a:r>
                      <a:r>
                        <a:rPr lang="en-US" altLang="ko-KR" sz="1600" b="1" kern="1200" dirty="0" smtClean="0"/>
                        <a:t>47</a:t>
                      </a:r>
                      <a:r>
                        <a:rPr lang="ko-KR" altLang="en-US" sz="1600" b="1" kern="1200" dirty="0" smtClean="0"/>
                        <a:t>조</a:t>
                      </a:r>
                      <a:endParaRPr lang="ko-KR" altLang="en-US" sz="16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</a:tr>
              <a:tr h="1622854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800" b="1" kern="1200" dirty="0" smtClean="0"/>
                        <a:t>열람</a:t>
                      </a:r>
                      <a:r>
                        <a:rPr lang="en-US" altLang="ko-KR" sz="1800" b="1" kern="1200" dirty="0" smtClean="0"/>
                        <a:t>·</a:t>
                      </a:r>
                      <a:r>
                        <a:rPr lang="ko-KR" altLang="en-US" sz="1800" b="1" kern="1200" dirty="0" smtClean="0"/>
                        <a:t>정정</a:t>
                      </a:r>
                    </a:p>
                    <a:p>
                      <a:pPr algn="ctr"/>
                      <a:r>
                        <a:rPr lang="ko-KR" altLang="en-US" sz="1800" b="1" kern="1200" dirty="0" smtClean="0"/>
                        <a:t>삭제</a:t>
                      </a:r>
                      <a:endParaRPr lang="ko-KR" altLang="en-US" sz="1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b="1" kern="1200" dirty="0" smtClean="0"/>
                        <a:t>O </a:t>
                      </a:r>
                      <a:r>
                        <a:rPr lang="ko-KR" altLang="en-US" sz="1600" b="1" kern="1200" dirty="0" smtClean="0"/>
                        <a:t>정보주체의 열람 등 요청이 있을 경우 </a:t>
                      </a:r>
                      <a:endParaRPr lang="en-US" altLang="ko-KR" sz="1600" b="1" kern="1200" dirty="0" smtClean="0"/>
                    </a:p>
                    <a:p>
                      <a:r>
                        <a:rPr lang="en-US" altLang="ko-KR" sz="1600" b="1" kern="1200" dirty="0" smtClean="0"/>
                        <a:t>   10</a:t>
                      </a:r>
                      <a:r>
                        <a:rPr lang="ko-KR" altLang="en-US" sz="1600" b="1" kern="1200" dirty="0" smtClean="0"/>
                        <a:t>일 이내 처리</a:t>
                      </a:r>
                    </a:p>
                    <a:p>
                      <a:r>
                        <a:rPr lang="en-US" altLang="ko-KR" sz="1600" b="1" kern="1200" dirty="0" smtClean="0"/>
                        <a:t>- </a:t>
                      </a:r>
                      <a:r>
                        <a:rPr lang="ko-KR" altLang="en-US" sz="1600" b="1" kern="1200" dirty="0" smtClean="0"/>
                        <a:t>법에 따라 수집하는 정보는 정정</a:t>
                      </a:r>
                      <a:r>
                        <a:rPr lang="en-US" altLang="ko-KR" sz="1600" b="1" kern="1200" dirty="0" smtClean="0"/>
                        <a:t>·</a:t>
                      </a:r>
                      <a:r>
                        <a:rPr lang="ko-KR" altLang="en-US" sz="1600" b="1" kern="1200" dirty="0" smtClean="0"/>
                        <a:t>삭제 요청 불가</a:t>
                      </a:r>
                    </a:p>
                    <a:p>
                      <a:r>
                        <a:rPr lang="en-US" altLang="ko-KR" sz="1600" b="1" kern="1200" dirty="0" smtClean="0">
                          <a:solidFill>
                            <a:srgbClr val="FF0000"/>
                          </a:solidFill>
                        </a:rPr>
                        <a:t>O </a:t>
                      </a:r>
                      <a:r>
                        <a:rPr lang="ko-KR" altLang="en-US" sz="1600" b="1" kern="1200" dirty="0" smtClean="0">
                          <a:solidFill>
                            <a:srgbClr val="FF0000"/>
                          </a:solidFill>
                        </a:rPr>
                        <a:t>진료기록부</a:t>
                      </a:r>
                      <a:r>
                        <a:rPr lang="ko-KR" altLang="en-US" sz="1600" b="1" kern="1200" dirty="0" smtClean="0"/>
                        <a:t>는 환자의 배우자</a:t>
                      </a:r>
                      <a:r>
                        <a:rPr lang="en-US" altLang="ko-KR" sz="1600" b="1" kern="1200" dirty="0" smtClean="0"/>
                        <a:t>, </a:t>
                      </a:r>
                      <a:r>
                        <a:rPr lang="ko-KR" altLang="en-US" sz="1600" b="1" kern="1200" dirty="0" smtClean="0"/>
                        <a:t>직계 존비속 등</a:t>
                      </a:r>
                      <a:endParaRPr lang="en-US" altLang="ko-KR" sz="1600" b="1" kern="1200" dirty="0" smtClean="0"/>
                    </a:p>
                    <a:p>
                      <a:r>
                        <a:rPr lang="en-US" altLang="ko-KR" sz="1600" b="1" kern="1200" dirty="0" smtClean="0"/>
                        <a:t> </a:t>
                      </a:r>
                      <a:r>
                        <a:rPr lang="ko-KR" altLang="en-US" sz="1600" b="1" kern="1200" dirty="0" smtClean="0"/>
                        <a:t> </a:t>
                      </a:r>
                      <a:r>
                        <a:rPr lang="ko-KR" altLang="en-US" sz="1600" b="1" kern="1200" dirty="0" smtClean="0">
                          <a:solidFill>
                            <a:srgbClr val="FF0000"/>
                          </a:solidFill>
                        </a:rPr>
                        <a:t>가족도 열람</a:t>
                      </a:r>
                      <a:r>
                        <a:rPr lang="en-US" altLang="ko-KR" sz="1600" b="1" kern="1200" dirty="0" smtClean="0">
                          <a:solidFill>
                            <a:srgbClr val="FF0000"/>
                          </a:solidFill>
                        </a:rPr>
                        <a:t>,</a:t>
                      </a:r>
                      <a:r>
                        <a:rPr lang="ko-KR" altLang="en-US" sz="1600" b="1" kern="1200" dirty="0" smtClean="0">
                          <a:solidFill>
                            <a:srgbClr val="FF0000"/>
                          </a:solidFill>
                        </a:rPr>
                        <a:t>사본요청 가능</a:t>
                      </a:r>
                      <a:r>
                        <a:rPr lang="en-US" altLang="ko-KR" sz="1600" b="1" kern="1200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ko-KR" altLang="en-US" sz="1600" b="1" kern="1200" dirty="0" smtClean="0">
                          <a:solidFill>
                            <a:srgbClr val="FF0000"/>
                          </a:solidFill>
                        </a:rPr>
                        <a:t>의료법 적용</a:t>
                      </a:r>
                      <a:r>
                        <a:rPr lang="en-US" altLang="ko-KR" sz="1600" b="1" kern="120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ko-KR" altLang="en-US" sz="1600" b="1" kern="1200" dirty="0">
                        <a:solidFill>
                          <a:srgbClr val="FF0000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b="1" kern="1200" dirty="0" smtClean="0"/>
                        <a:t>O </a:t>
                      </a:r>
                      <a:r>
                        <a:rPr lang="ko-KR" altLang="en-US" sz="1600" b="1" kern="1200" dirty="0" smtClean="0"/>
                        <a:t>개인정보보호법 제</a:t>
                      </a:r>
                      <a:r>
                        <a:rPr lang="en-US" altLang="ko-KR" sz="1600" b="1" kern="1200" dirty="0" smtClean="0"/>
                        <a:t>35</a:t>
                      </a:r>
                      <a:r>
                        <a:rPr lang="ko-KR" altLang="en-US" sz="1600" b="1" kern="1200" dirty="0" smtClean="0"/>
                        <a:t>조</a:t>
                      </a:r>
                      <a:r>
                        <a:rPr lang="en-US" altLang="ko-KR" sz="1600" b="1" kern="1200" dirty="0" smtClean="0"/>
                        <a:t>,    </a:t>
                      </a:r>
                      <a:r>
                        <a:rPr lang="ko-KR" altLang="en-US" sz="1600" b="1" kern="1200" dirty="0" smtClean="0"/>
                        <a:t>제</a:t>
                      </a:r>
                      <a:r>
                        <a:rPr lang="en-US" altLang="ko-KR" sz="1600" b="1" kern="1200" dirty="0" smtClean="0"/>
                        <a:t>36</a:t>
                      </a:r>
                      <a:r>
                        <a:rPr lang="ko-KR" altLang="en-US" sz="1600" b="1" kern="1200" smtClean="0"/>
                        <a:t>조</a:t>
                      </a:r>
                      <a:endParaRPr lang="ko-KR" altLang="en-US" sz="1600" b="1" kern="1200" dirty="0" smtClean="0"/>
                    </a:p>
                    <a:p>
                      <a:endParaRPr lang="en-US" altLang="ko-KR" sz="1600" b="1" kern="1200" dirty="0" smtClean="0"/>
                    </a:p>
                    <a:p>
                      <a:r>
                        <a:rPr lang="en-US" altLang="ko-KR" sz="1600" b="1" kern="1200" dirty="0" smtClean="0"/>
                        <a:t>O </a:t>
                      </a:r>
                      <a:r>
                        <a:rPr lang="ko-KR" altLang="en-US" sz="1600" b="1" kern="1200" dirty="0" smtClean="0"/>
                        <a:t>의료법 제</a:t>
                      </a:r>
                      <a:r>
                        <a:rPr lang="en-US" altLang="ko-KR" sz="1600" b="1" kern="1200" dirty="0" smtClean="0"/>
                        <a:t>21</a:t>
                      </a:r>
                      <a:r>
                        <a:rPr lang="ko-KR" altLang="en-US" sz="1600" b="1" kern="1200" dirty="0" smtClean="0"/>
                        <a:t>조</a:t>
                      </a:r>
                      <a:endParaRPr lang="ko-KR" altLang="en-US" sz="1600" b="1" kern="1200" dirty="0" smtClean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</a:tr>
              <a:tr h="130754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 smtClean="0">
                          <a:effectLst/>
                        </a:rPr>
                        <a:t>보관 및 파기</a:t>
                      </a: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b="1" kern="1200" dirty="0" smtClean="0"/>
                        <a:t>O </a:t>
                      </a:r>
                      <a:r>
                        <a:rPr lang="ko-KR" altLang="en-US" sz="1600" b="1" kern="1200" dirty="0" smtClean="0"/>
                        <a:t>보유목적이 달성되면 파기</a:t>
                      </a:r>
                    </a:p>
                    <a:p>
                      <a:r>
                        <a:rPr lang="ko-KR" altLang="en-US" sz="1600" b="1" kern="1200" dirty="0" smtClean="0"/>
                        <a:t>* 보유기간 </a:t>
                      </a:r>
                      <a:r>
                        <a:rPr lang="en-US" altLang="ko-KR" sz="1600" b="1" kern="1200" dirty="0" smtClean="0"/>
                        <a:t>: </a:t>
                      </a:r>
                      <a:r>
                        <a:rPr lang="ko-KR" altLang="en-US" sz="1600" b="1" kern="1200" dirty="0" smtClean="0"/>
                        <a:t>환자명부 </a:t>
                      </a:r>
                      <a:r>
                        <a:rPr lang="en-US" altLang="ko-KR" sz="1600" b="1" kern="1200" dirty="0" smtClean="0"/>
                        <a:t>5</a:t>
                      </a:r>
                      <a:r>
                        <a:rPr lang="ko-KR" altLang="en-US" sz="1600" b="1" kern="1200" dirty="0" smtClean="0"/>
                        <a:t>년</a:t>
                      </a:r>
                      <a:r>
                        <a:rPr lang="en-US" altLang="ko-KR" sz="1600" b="1" kern="1200" dirty="0" smtClean="0"/>
                        <a:t>, </a:t>
                      </a:r>
                      <a:r>
                        <a:rPr lang="ko-KR" altLang="en-US" sz="1600" b="1" kern="1200" dirty="0" smtClean="0"/>
                        <a:t>진료기록부 </a:t>
                      </a:r>
                      <a:r>
                        <a:rPr lang="en-US" altLang="ko-KR" sz="1600" b="1" kern="1200" dirty="0" smtClean="0"/>
                        <a:t>10</a:t>
                      </a:r>
                      <a:r>
                        <a:rPr lang="ko-KR" altLang="en-US" sz="1600" b="1" kern="1200" dirty="0" smtClean="0"/>
                        <a:t>년</a:t>
                      </a:r>
                      <a:r>
                        <a:rPr lang="en-US" altLang="ko-KR" sz="1600" b="1" kern="1200" dirty="0" smtClean="0"/>
                        <a:t>, </a:t>
                      </a:r>
                      <a:r>
                        <a:rPr lang="ko-KR" altLang="en-US" sz="1600" b="1" kern="1200" dirty="0" smtClean="0"/>
                        <a:t>처방전 </a:t>
                      </a:r>
                      <a:r>
                        <a:rPr lang="en-US" altLang="ko-KR" sz="1600" b="1" kern="1200" dirty="0" smtClean="0"/>
                        <a:t>2</a:t>
                      </a:r>
                      <a:r>
                        <a:rPr lang="ko-KR" altLang="en-US" sz="1600" b="1" kern="1200" dirty="0" smtClean="0"/>
                        <a:t>년 등</a:t>
                      </a:r>
                      <a:endParaRPr lang="ko-KR" altLang="en-US" sz="16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b="1" kern="1200" dirty="0" smtClean="0"/>
                        <a:t>O </a:t>
                      </a:r>
                      <a:r>
                        <a:rPr lang="ko-KR" altLang="en-US" sz="1600" b="1" kern="1200" dirty="0" smtClean="0"/>
                        <a:t>개인정보보호법 제</a:t>
                      </a:r>
                      <a:r>
                        <a:rPr lang="en-US" altLang="ko-KR" sz="1600" b="1" kern="1200" dirty="0" smtClean="0"/>
                        <a:t>21</a:t>
                      </a:r>
                      <a:r>
                        <a:rPr lang="ko-KR" altLang="en-US" sz="1600" b="1" kern="1200" dirty="0" smtClean="0"/>
                        <a:t>조</a:t>
                      </a:r>
                    </a:p>
                    <a:p>
                      <a:r>
                        <a:rPr lang="en-US" altLang="ko-KR" sz="1600" b="1" kern="1200" dirty="0" smtClean="0"/>
                        <a:t>- </a:t>
                      </a:r>
                      <a:r>
                        <a:rPr lang="ko-KR" altLang="en-US" sz="1600" b="1" kern="1200" dirty="0" smtClean="0"/>
                        <a:t>국민건강보험법 시행규칙 제</a:t>
                      </a:r>
                      <a:r>
                        <a:rPr lang="en-US" altLang="ko-KR" sz="1600" b="1" kern="1200" dirty="0" smtClean="0"/>
                        <a:t>58</a:t>
                      </a:r>
                      <a:r>
                        <a:rPr lang="ko-KR" altLang="en-US" sz="1600" b="1" kern="1200" dirty="0" smtClean="0"/>
                        <a:t>조</a:t>
                      </a:r>
                    </a:p>
                    <a:p>
                      <a:r>
                        <a:rPr lang="en-US" altLang="ko-KR" sz="1600" b="1" kern="1200" dirty="0" smtClean="0"/>
                        <a:t>- </a:t>
                      </a:r>
                      <a:r>
                        <a:rPr lang="ko-KR" altLang="en-US" sz="1600" b="1" kern="1200" dirty="0" smtClean="0"/>
                        <a:t>의료법 제</a:t>
                      </a:r>
                      <a:r>
                        <a:rPr lang="en-US" altLang="ko-KR" sz="1600" b="1" kern="1200" dirty="0" smtClean="0"/>
                        <a:t>22</a:t>
                      </a:r>
                      <a:r>
                        <a:rPr lang="ko-KR" altLang="en-US" sz="1600" b="1" kern="1200" dirty="0" smtClean="0"/>
                        <a:t>조</a:t>
                      </a:r>
                      <a:endParaRPr lang="ko-KR" altLang="en-US" sz="16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</a:tr>
            </a:tbl>
          </a:graphicData>
        </a:graphic>
      </p:graphicFrame>
      <p:sp>
        <p:nvSpPr>
          <p:cNvPr id="5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23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제목 13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857248"/>
          </a:xfrm>
        </p:spPr>
        <p:txBody>
          <a:bodyPr>
            <a:normAutofit/>
          </a:bodyPr>
          <a:lstStyle/>
          <a:p>
            <a:r>
              <a:rPr lang="ko-KR" altLang="en-US" sz="3600" dirty="0" smtClean="0">
                <a:latin typeface="HY헤드라인M" pitchFamily="18" charset="-127"/>
                <a:ea typeface="HY헤드라인M" pitchFamily="18" charset="-127"/>
              </a:rPr>
              <a:t>개인정보 보호 법령의 적용</a:t>
            </a:r>
            <a:r>
              <a:rPr lang="en-US" altLang="ko-KR" sz="3600" dirty="0" smtClean="0">
                <a:latin typeface="HY헤드라인M" pitchFamily="18" charset="-127"/>
                <a:ea typeface="HY헤드라인M" pitchFamily="18" charset="-127"/>
              </a:rPr>
              <a:t>(2)</a:t>
            </a:r>
            <a:endParaRPr lang="ko-KR" altLang="en-US" sz="3600" dirty="0">
              <a:latin typeface="HY헤드라인M" pitchFamily="18" charset="-127"/>
              <a:ea typeface="HY헤드라인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599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68816226"/>
              </p:ext>
            </p:extLst>
          </p:nvPr>
        </p:nvGraphicFramePr>
        <p:xfrm>
          <a:off x="290977" y="1142984"/>
          <a:ext cx="8710180" cy="4715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9739"/>
                <a:gridCol w="4872201"/>
                <a:gridCol w="2538240"/>
              </a:tblGrid>
              <a:tr h="57489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>
                          <a:effectLst/>
                        </a:rPr>
                        <a:t>구 분</a:t>
                      </a:r>
                      <a:endParaRPr lang="ko-KR" altLang="en-US" sz="1200" b="1" kern="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 smtClean="0">
                          <a:effectLst/>
                        </a:rPr>
                        <a:t>조치사항</a:t>
                      </a:r>
                      <a:endParaRPr lang="ko-KR" altLang="en-US" sz="1200" b="1" kern="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 smtClean="0">
                          <a:effectLst/>
                        </a:rPr>
                        <a:t>적용법령</a:t>
                      </a:r>
                      <a:endParaRPr lang="ko-KR" altLang="en-US" sz="1200" b="1" kern="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/>
                </a:tc>
              </a:tr>
              <a:tr h="929238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800" b="1" kern="1200" dirty="0" smtClean="0"/>
                        <a:t>유출</a:t>
                      </a:r>
                      <a:r>
                        <a:rPr lang="en-US" altLang="ko-KR" sz="1800" b="1" kern="1200" dirty="0" smtClean="0"/>
                        <a:t>, </a:t>
                      </a:r>
                      <a:r>
                        <a:rPr lang="ko-KR" altLang="en-US" sz="1800" b="1" kern="1200" dirty="0" smtClean="0"/>
                        <a:t>침해 대응</a:t>
                      </a:r>
                      <a:endParaRPr lang="ko-KR" alt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b="1" kern="1200" dirty="0" smtClean="0"/>
                        <a:t>O </a:t>
                      </a:r>
                      <a:r>
                        <a:rPr lang="ko-KR" altLang="en-US" sz="1600" b="1" kern="1200" dirty="0" smtClean="0"/>
                        <a:t>정보주체에게 유출사실을 알리고 </a:t>
                      </a:r>
                      <a:r>
                        <a:rPr lang="en-US" altLang="ko-KR" sz="1600" b="1" kern="1200" dirty="0" smtClean="0"/>
                        <a:t>1</a:t>
                      </a:r>
                      <a:r>
                        <a:rPr lang="ko-KR" altLang="en-US" sz="1600" b="1" kern="1200" dirty="0" smtClean="0"/>
                        <a:t>만건 이상 유출시 안전행정부 또는 전문기관</a:t>
                      </a:r>
                      <a:r>
                        <a:rPr lang="en-US" altLang="ko-KR" sz="1600" b="1" kern="1200" dirty="0" smtClean="0"/>
                        <a:t>(KISA, NIA)</a:t>
                      </a:r>
                      <a:r>
                        <a:rPr lang="ko-KR" altLang="en-US" sz="1600" b="1" kern="1200" dirty="0" smtClean="0"/>
                        <a:t>에 신고</a:t>
                      </a:r>
                      <a:endParaRPr lang="ko-KR" altLang="en-US" sz="16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b="1" kern="1200" dirty="0" smtClean="0"/>
                        <a:t>O </a:t>
                      </a:r>
                      <a:r>
                        <a:rPr lang="ko-KR" altLang="en-US" sz="1600" b="1" kern="1200" dirty="0" smtClean="0"/>
                        <a:t>개인정보보호법 제</a:t>
                      </a:r>
                      <a:r>
                        <a:rPr lang="en-US" altLang="ko-KR" sz="1600" b="1" kern="1200" dirty="0" smtClean="0"/>
                        <a:t>34</a:t>
                      </a:r>
                      <a:r>
                        <a:rPr lang="ko-KR" altLang="en-US" sz="1600" b="1" kern="1200" dirty="0" smtClean="0"/>
                        <a:t>조</a:t>
                      </a:r>
                      <a:endParaRPr lang="ko-KR" altLang="en-US" sz="16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</a:tr>
              <a:tr h="1519816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800" b="1" kern="1200" dirty="0" smtClean="0"/>
                        <a:t>폐업</a:t>
                      </a:r>
                      <a:endParaRPr lang="ko-KR" altLang="en-US" sz="1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1" kern="1200" dirty="0" smtClean="0"/>
                        <a:t>O </a:t>
                      </a:r>
                      <a:r>
                        <a:rPr kumimoji="0" lang="ko-KR" altLang="en-US" sz="1600" b="1" kern="1200" dirty="0" smtClean="0"/>
                        <a:t>민간 의료기관 개설자가 폐업 또는 휴업 신고를 할 때에는 기록</a:t>
                      </a:r>
                      <a:r>
                        <a:rPr kumimoji="0" lang="en-US" altLang="ko-KR" sz="1600" b="1" kern="1200" dirty="0" smtClean="0"/>
                        <a:t>·</a:t>
                      </a:r>
                      <a:r>
                        <a:rPr kumimoji="0" lang="ko-KR" altLang="en-US" sz="1600" b="1" kern="1200" dirty="0" smtClean="0"/>
                        <a:t>보존하고 있는 진료기록부</a:t>
                      </a:r>
                      <a:r>
                        <a:rPr kumimoji="0" lang="en-US" altLang="ko-KR" sz="1600" b="1" kern="1200" dirty="0" smtClean="0"/>
                        <a:t>, </a:t>
                      </a:r>
                      <a:r>
                        <a:rPr kumimoji="0" lang="ko-KR" altLang="en-US" sz="1600" b="1" kern="1200" dirty="0" smtClean="0"/>
                        <a:t>조산기록부</a:t>
                      </a:r>
                      <a:r>
                        <a:rPr kumimoji="0" lang="en-US" altLang="ko-KR" sz="1600" b="1" kern="1200" dirty="0" smtClean="0"/>
                        <a:t>, </a:t>
                      </a:r>
                      <a:r>
                        <a:rPr kumimoji="0" lang="ko-KR" altLang="en-US" sz="1600" b="1" kern="1200" dirty="0" smtClean="0"/>
                        <a:t>간호기록부</a:t>
                      </a:r>
                      <a:r>
                        <a:rPr kumimoji="0" lang="en-US" altLang="ko-KR" sz="1600" b="1" kern="1200" dirty="0" smtClean="0"/>
                        <a:t>, </a:t>
                      </a:r>
                      <a:r>
                        <a:rPr kumimoji="0" lang="ko-KR" altLang="en-US" sz="1600" b="1" kern="1200" dirty="0" smtClean="0"/>
                        <a:t>그 밖의 진료에 관한 기록을 관할 보건소장에게 이관 </a:t>
                      </a:r>
                      <a:endParaRPr kumimoji="0" lang="en-US" altLang="ko-KR" sz="1600" b="1" kern="1200" dirty="0" smtClean="0"/>
                    </a:p>
                    <a:p>
                      <a:r>
                        <a:rPr lang="en-US" altLang="ko-KR" sz="1600" b="1" kern="1200" dirty="0" smtClean="0"/>
                        <a:t>O </a:t>
                      </a:r>
                      <a:r>
                        <a:rPr kumimoji="0" lang="ko-KR" altLang="en-US" sz="1600" b="1" kern="1200" dirty="0" smtClean="0"/>
                        <a:t>공공 의료기관이 폐업한 경우 그 사무를 승계하는 기관이 없을 때에는 폐업하는 의료기관의 장은 지체 없이 그 기관의 기록물을 소관 영구기록물관리기관으로 이관</a:t>
                      </a:r>
                      <a:endParaRPr lang="ko-KR" altLang="en-US" sz="1400" b="1" kern="1200" dirty="0" smtClean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-7620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kern="0" spc="0" dirty="0" smtClean="0">
                          <a:effectLst/>
                        </a:rPr>
                        <a:t>O </a:t>
                      </a:r>
                      <a:r>
                        <a:rPr lang="ko-KR" altLang="en-US" sz="1600" b="1" kern="0" spc="0" dirty="0" smtClean="0">
                          <a:effectLst/>
                        </a:rPr>
                        <a:t>의료법 제</a:t>
                      </a:r>
                      <a:r>
                        <a:rPr lang="en-US" altLang="ko-KR" sz="1600" b="1" kern="0" spc="0" dirty="0" smtClean="0">
                          <a:effectLst/>
                        </a:rPr>
                        <a:t>40</a:t>
                      </a:r>
                      <a:r>
                        <a:rPr lang="ko-KR" altLang="en-US" sz="1600" b="1" kern="0" spc="0" dirty="0" smtClean="0">
                          <a:effectLst/>
                        </a:rPr>
                        <a:t>조</a:t>
                      </a:r>
                    </a:p>
                    <a:p>
                      <a:endParaRPr lang="ko-KR" altLang="en-US" sz="1600" b="1" kern="1200" dirty="0" smtClean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</a:tr>
              <a:tr h="1224527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800" b="1" kern="1200" dirty="0" smtClean="0"/>
                        <a:t>영상정보</a:t>
                      </a:r>
                      <a:endParaRPr lang="en-US" altLang="ko-KR" sz="1800" b="1" kern="1200" dirty="0" smtClean="0"/>
                    </a:p>
                    <a:p>
                      <a:pPr algn="ctr"/>
                      <a:r>
                        <a:rPr lang="ko-KR" altLang="en-US" sz="1800" b="1" kern="1200" dirty="0" smtClean="0"/>
                        <a:t>처리기기 </a:t>
                      </a:r>
                      <a:endParaRPr lang="en-US" altLang="ko-KR" sz="1800" b="1" kern="1200" dirty="0" smtClean="0"/>
                    </a:p>
                    <a:p>
                      <a:pPr algn="ctr"/>
                      <a:r>
                        <a:rPr lang="ko-KR" altLang="en-US" sz="1800" b="1" kern="1200" dirty="0" smtClean="0"/>
                        <a:t>운영</a:t>
                      </a:r>
                      <a:endParaRPr lang="ko-KR" alt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b="1" kern="1200" dirty="0" smtClean="0"/>
                        <a:t>O </a:t>
                      </a:r>
                      <a:r>
                        <a:rPr lang="ko-KR" altLang="en-US" sz="1600" b="1" kern="1200" dirty="0" smtClean="0"/>
                        <a:t>공개된 장소에 </a:t>
                      </a:r>
                      <a:r>
                        <a:rPr lang="en-US" altLang="ko-KR" sz="1600" b="1" kern="1200" dirty="0" smtClean="0"/>
                        <a:t>CCTV </a:t>
                      </a:r>
                      <a:r>
                        <a:rPr lang="ko-KR" altLang="en-US" sz="1600" b="1" kern="1200" dirty="0" smtClean="0"/>
                        <a:t>설치시 안내판 설치 및 영상정보 안전관리</a:t>
                      </a:r>
                      <a:endParaRPr lang="ko-KR" altLang="en-US" sz="16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r>
                        <a:rPr lang="en-US" altLang="ko-KR" sz="1600" b="1" kern="1200" dirty="0" smtClean="0"/>
                        <a:t>O </a:t>
                      </a:r>
                      <a:r>
                        <a:rPr lang="ko-KR" altLang="en-US" sz="1600" b="1" kern="1200" dirty="0" smtClean="0"/>
                        <a:t>개인정보보호법 제</a:t>
                      </a:r>
                      <a:r>
                        <a:rPr lang="en-US" altLang="ko-KR" sz="1600" b="1" kern="1200" dirty="0" smtClean="0"/>
                        <a:t>25</a:t>
                      </a:r>
                      <a:r>
                        <a:rPr lang="ko-KR" altLang="en-US" sz="1600" b="1" kern="1200" dirty="0" smtClean="0"/>
                        <a:t>조</a:t>
                      </a:r>
                      <a:endParaRPr lang="ko-KR" altLang="en-US" sz="1600" b="1" kern="1200" dirty="0" smtClean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64770" marR="64770" marT="17907" marB="17907" anchor="ctr"/>
                </a:tc>
              </a:tr>
            </a:tbl>
          </a:graphicData>
        </a:graphic>
      </p:graphicFrame>
      <p:sp>
        <p:nvSpPr>
          <p:cNvPr id="16" name="제목 15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917596"/>
          </a:xfrm>
        </p:spPr>
        <p:txBody>
          <a:bodyPr>
            <a:normAutofit/>
          </a:bodyPr>
          <a:lstStyle/>
          <a:p>
            <a:r>
              <a:rPr lang="ko-KR" altLang="en-US" sz="3600" dirty="0" smtClean="0">
                <a:latin typeface="HY헤드라인M" pitchFamily="18" charset="-127"/>
                <a:ea typeface="HY헤드라인M" pitchFamily="18" charset="-127"/>
              </a:rPr>
              <a:t>개인정보 보호 법령의 적용</a:t>
            </a:r>
            <a:r>
              <a:rPr lang="en-US" altLang="ko-KR" sz="3600" dirty="0" smtClean="0">
                <a:latin typeface="HY헤드라인M" pitchFamily="18" charset="-127"/>
                <a:ea typeface="HY헤드라인M" pitchFamily="18" charset="-127"/>
              </a:rPr>
              <a:t>(3)</a:t>
            </a:r>
            <a:endParaRPr lang="ko-KR" altLang="en-US" sz="3600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4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24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599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67544" y="2502024"/>
            <a:ext cx="8229600" cy="1143000"/>
          </a:xfrm>
        </p:spPr>
        <p:txBody>
          <a:bodyPr/>
          <a:lstStyle/>
          <a:p>
            <a:pPr algn="ctr"/>
            <a:r>
              <a:rPr lang="en-US" altLang="ko-KR" sz="4400" spc="-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HY헤드라인M" pitchFamily="18" charset="-127"/>
                <a:ea typeface="HY헤드라인M" pitchFamily="18" charset="-127"/>
              </a:rPr>
              <a:t>Ⅳ. </a:t>
            </a:r>
            <a:r>
              <a:rPr lang="ko-KR" altLang="en-US" sz="4400" spc="-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HY헤드라인M" pitchFamily="18" charset="-127"/>
                <a:ea typeface="HY헤드라인M" pitchFamily="18" charset="-127"/>
              </a:rPr>
              <a:t>의료기관 </a:t>
            </a:r>
            <a:r>
              <a:rPr lang="ko-KR" altLang="en-US" sz="4400" spc="-17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개인정보보호</a:t>
            </a:r>
            <a:r>
              <a:rPr lang="ko-KR" altLang="en-US" dirty="0" smtClean="0"/>
              <a:t> </a:t>
            </a:r>
            <a:r>
              <a:rPr lang="ko-KR" altLang="en-US" sz="4400" spc="-170" dirty="0">
                <a:solidFill>
                  <a:schemeClr val="tx1">
                    <a:lumMod val="95000"/>
                    <a:lumOff val="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사례</a:t>
            </a:r>
          </a:p>
        </p:txBody>
      </p:sp>
    </p:spTree>
    <p:extLst>
      <p:ext uri="{BB962C8B-B14F-4D97-AF65-F5344CB8AC3E}">
        <p14:creationId xmlns:p14="http://schemas.microsoft.com/office/powerpoint/2010/main" xmlns="" val="387959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제목 9"/>
          <p:cNvSpPr txBox="1">
            <a:spLocks/>
          </p:cNvSpPr>
          <p:nvPr/>
        </p:nvSpPr>
        <p:spPr>
          <a:xfrm>
            <a:off x="179512" y="345976"/>
            <a:ext cx="7632848" cy="562074"/>
          </a:xfrm>
          <a:prstGeom prst="rect">
            <a:avLst/>
          </a:prstGeom>
        </p:spPr>
        <p:txBody>
          <a:bodyPr/>
          <a:lstStyle>
            <a:lvl1pPr algn="l" rtl="0" eaLnBrk="1" latinLnBrk="1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altLang="ko-KR" sz="3600" dirty="0" smtClean="0">
                <a:latin typeface="+mn-ea"/>
                <a:ea typeface="+mn-ea"/>
              </a:rPr>
              <a:t>1. </a:t>
            </a:r>
            <a:r>
              <a:rPr lang="ko-KR" altLang="en-US" sz="3600" dirty="0" smtClean="0">
                <a:latin typeface="+mn-ea"/>
                <a:ea typeface="+mn-ea"/>
              </a:rPr>
              <a:t>진료신청 시 개인정보 처리기준</a:t>
            </a:r>
            <a:endParaRPr lang="ko-KR" altLang="en-US" sz="3600" dirty="0">
              <a:latin typeface="+mn-ea"/>
              <a:ea typeface="+mn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1405320" y="1336384"/>
            <a:ext cx="74871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2800" b="1" dirty="0" smtClean="0">
                <a:latin typeface="+mn-ea"/>
              </a:rPr>
              <a:t>인터넷  진료</a:t>
            </a:r>
            <a:r>
              <a:rPr lang="en-US" altLang="ko-KR" sz="2800" b="1" dirty="0" smtClean="0">
                <a:latin typeface="+mn-ea"/>
              </a:rPr>
              <a:t>·</a:t>
            </a:r>
            <a:r>
              <a:rPr lang="ko-KR" altLang="en-US" sz="2800" b="1" dirty="0">
                <a:latin typeface="+mn-ea"/>
              </a:rPr>
              <a:t>검사 </a:t>
            </a:r>
            <a:r>
              <a:rPr lang="ko-KR" altLang="en-US" sz="2800" b="1" dirty="0" smtClean="0">
                <a:latin typeface="+mn-ea"/>
              </a:rPr>
              <a:t>예약 시 주민등록번호를 요구하는 것이 개인정보보호법에 저촉되나요</a:t>
            </a:r>
            <a:r>
              <a:rPr lang="en-US" altLang="ko-KR" sz="2800" b="1" dirty="0" smtClean="0">
                <a:latin typeface="+mn-ea"/>
              </a:rPr>
              <a:t>? </a:t>
            </a:r>
            <a:endParaRPr lang="ko-KR" altLang="en-US" sz="2800" dirty="0" smtClean="0">
              <a:latin typeface="+mn-ea"/>
            </a:endParaRPr>
          </a:p>
        </p:txBody>
      </p:sp>
      <p:sp>
        <p:nvSpPr>
          <p:cNvPr id="18" name="직사각형 8"/>
          <p:cNvSpPr>
            <a:spLocks noChangeArrowheads="1"/>
          </p:cNvSpPr>
          <p:nvPr/>
        </p:nvSpPr>
        <p:spPr bwMode="auto">
          <a:xfrm>
            <a:off x="1439144" y="3223273"/>
            <a:ext cx="75973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b="1" dirty="0" smtClean="0"/>
              <a:t> 인터넷 진료</a:t>
            </a:r>
            <a:r>
              <a:rPr lang="en-US" altLang="ko-KR" b="1" dirty="0"/>
              <a:t> ·</a:t>
            </a:r>
            <a:r>
              <a:rPr lang="ko-KR" altLang="en-US" b="1" dirty="0"/>
              <a:t>검사 </a:t>
            </a:r>
            <a:r>
              <a:rPr lang="ko-KR" altLang="en-US" b="1" dirty="0" smtClean="0"/>
              <a:t>예약 시 환자의 성명</a:t>
            </a:r>
            <a:r>
              <a:rPr lang="en-US" altLang="ko-KR" b="1" dirty="0"/>
              <a:t>, </a:t>
            </a:r>
            <a:r>
              <a:rPr lang="ko-KR" altLang="en-US" b="1" dirty="0" smtClean="0"/>
              <a:t>연락처</a:t>
            </a:r>
            <a:r>
              <a:rPr lang="en-US" altLang="ko-KR" b="1" dirty="0" smtClean="0"/>
              <a:t>, </a:t>
            </a:r>
            <a:r>
              <a:rPr lang="ko-KR" altLang="en-US" b="1" dirty="0" smtClean="0">
                <a:solidFill>
                  <a:srgbClr val="FF0000"/>
                </a:solidFill>
              </a:rPr>
              <a:t>주민등록번호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주소</a:t>
            </a:r>
            <a:r>
              <a:rPr lang="en-US" altLang="ko-KR" b="1" dirty="0" smtClean="0"/>
              <a:t>,     </a:t>
            </a: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0000FF"/>
                </a:solidFill>
              </a:rPr>
              <a:t>진료과목</a:t>
            </a:r>
            <a:r>
              <a:rPr lang="en-US" altLang="ko-KR" b="1" dirty="0" smtClean="0">
                <a:solidFill>
                  <a:srgbClr val="0000FF"/>
                </a:solidFill>
              </a:rPr>
              <a:t>(</a:t>
            </a:r>
            <a:r>
              <a:rPr lang="ko-KR" altLang="en-US" b="1" dirty="0" smtClean="0">
                <a:solidFill>
                  <a:srgbClr val="0000FF"/>
                </a:solidFill>
              </a:rPr>
              <a:t>검토 중</a:t>
            </a:r>
            <a:r>
              <a:rPr lang="en-US" altLang="ko-KR" b="1" dirty="0" smtClean="0">
                <a:solidFill>
                  <a:srgbClr val="0000FF"/>
                </a:solidFill>
              </a:rPr>
              <a:t>)</a:t>
            </a:r>
            <a:r>
              <a:rPr lang="ko-KR" altLang="en-US" b="1" dirty="0" smtClean="0">
                <a:solidFill>
                  <a:srgbClr val="0000FF"/>
                </a:solidFill>
              </a:rPr>
              <a:t> </a:t>
            </a:r>
            <a:r>
              <a:rPr lang="ko-KR" altLang="en-US" b="1" dirty="0" smtClean="0">
                <a:solidFill>
                  <a:srgbClr val="FF0000"/>
                </a:solidFill>
              </a:rPr>
              <a:t>수집</a:t>
            </a:r>
            <a:r>
              <a:rPr lang="ko-KR" altLang="en-US" b="1" dirty="0" smtClean="0"/>
              <a:t> </a:t>
            </a:r>
            <a:r>
              <a:rPr lang="ko-KR" altLang="en-US" b="1" dirty="0" smtClean="0">
                <a:solidFill>
                  <a:srgbClr val="FF0000"/>
                </a:solidFill>
              </a:rPr>
              <a:t>가능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b="1" dirty="0" smtClean="0"/>
              <a:t> 단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인터넷으로 </a:t>
            </a:r>
            <a:r>
              <a:rPr lang="ko-KR" altLang="en-US" b="1" dirty="0"/>
              <a:t>수집한 주민등록번호는 </a:t>
            </a:r>
            <a:r>
              <a:rPr lang="ko-KR" altLang="en-US" b="1" dirty="0">
                <a:solidFill>
                  <a:srgbClr val="0000FF"/>
                </a:solidFill>
              </a:rPr>
              <a:t>암호화</a:t>
            </a:r>
            <a:r>
              <a:rPr lang="ko-KR" altLang="en-US" b="1" dirty="0"/>
              <a:t>하여야 하며</a:t>
            </a:r>
            <a:r>
              <a:rPr lang="en-US" altLang="ko-KR" b="1" dirty="0"/>
              <a:t>, </a:t>
            </a:r>
            <a:r>
              <a:rPr lang="ko-KR" altLang="en-US" b="1" dirty="0"/>
              <a:t>주민등록번호를 포함한 개인정보는 안전하게 보관하고 관리하여야 함</a:t>
            </a:r>
          </a:p>
        </p:txBody>
      </p:sp>
      <p:cxnSp>
        <p:nvCxnSpPr>
          <p:cNvPr id="19" name="직선 연결선 18"/>
          <p:cNvCxnSpPr/>
          <p:nvPr/>
        </p:nvCxnSpPr>
        <p:spPr>
          <a:xfrm>
            <a:off x="611560" y="3068960"/>
            <a:ext cx="8135937" cy="0"/>
          </a:xfrm>
          <a:prstGeom prst="line">
            <a:avLst/>
          </a:prstGeom>
          <a:ln w="19050" cap="rnd">
            <a:solidFill>
              <a:schemeClr val="bg1">
                <a:lumMod val="50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 descr="G:\★Clipart★\입체아이콘\208606 [Converted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704" y="1268760"/>
            <a:ext cx="1008112" cy="1295421"/>
          </a:xfrm>
          <a:prstGeom prst="rect">
            <a:avLst/>
          </a:prstGeom>
          <a:noFill/>
        </p:spPr>
      </p:pic>
      <p:pic>
        <p:nvPicPr>
          <p:cNvPr id="21" name="Picture 3" descr="G:\★Clipart★\입체아이콘\346612 [Converted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401471"/>
            <a:ext cx="1259632" cy="1923336"/>
          </a:xfrm>
          <a:prstGeom prst="rect">
            <a:avLst/>
          </a:prstGeom>
          <a:noFill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26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27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제목 9"/>
          <p:cNvSpPr txBox="1">
            <a:spLocks/>
          </p:cNvSpPr>
          <p:nvPr/>
        </p:nvSpPr>
        <p:spPr>
          <a:xfrm>
            <a:off x="179512" y="345976"/>
            <a:ext cx="7632848" cy="562074"/>
          </a:xfrm>
          <a:prstGeom prst="rect">
            <a:avLst/>
          </a:prstGeom>
        </p:spPr>
        <p:txBody>
          <a:bodyPr/>
          <a:lstStyle>
            <a:lvl1pPr algn="l" rtl="0" eaLnBrk="1" latinLnBrk="1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altLang="ko-KR" sz="3600" dirty="0" smtClean="0">
                <a:latin typeface="+mn-ea"/>
                <a:ea typeface="+mn-ea"/>
              </a:rPr>
              <a:t>2. </a:t>
            </a:r>
            <a:r>
              <a:rPr lang="ko-KR" altLang="en-US" sz="3600" dirty="0">
                <a:latin typeface="+mn-ea"/>
              </a:rPr>
              <a:t>진료신청 시 개인정보 </a:t>
            </a:r>
            <a:r>
              <a:rPr lang="ko-KR" altLang="en-US" sz="3600" dirty="0" smtClean="0">
                <a:latin typeface="+mn-ea"/>
              </a:rPr>
              <a:t>처리기준</a:t>
            </a:r>
            <a:endParaRPr lang="ko-KR" altLang="en-US" sz="3600" dirty="0">
              <a:latin typeface="+mn-ea"/>
              <a:ea typeface="+mn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1405320" y="1309339"/>
            <a:ext cx="763117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2500" b="1" dirty="0">
                <a:latin typeface="+mj-ea"/>
              </a:rPr>
              <a:t>환자의 편의를 위해 진료</a:t>
            </a:r>
            <a:r>
              <a:rPr lang="en-US" altLang="ko-KR" sz="2500" b="1" dirty="0">
                <a:latin typeface="+mj-ea"/>
              </a:rPr>
              <a:t>·</a:t>
            </a:r>
            <a:r>
              <a:rPr lang="ko-KR" altLang="en-US" sz="2500" b="1" dirty="0">
                <a:latin typeface="+mj-ea"/>
              </a:rPr>
              <a:t>검사 </a:t>
            </a:r>
            <a:r>
              <a:rPr lang="ko-KR" altLang="en-US" sz="2500" b="1" dirty="0" smtClean="0">
                <a:latin typeface="+mj-ea"/>
              </a:rPr>
              <a:t>예약 시 </a:t>
            </a:r>
            <a:r>
              <a:rPr lang="ko-KR" altLang="en-US" sz="2500" b="1" dirty="0">
                <a:latin typeface="+mj-ea"/>
              </a:rPr>
              <a:t>건강보험 </a:t>
            </a:r>
            <a:r>
              <a:rPr lang="ko-KR" altLang="en-US" sz="2500" b="1" dirty="0" smtClean="0">
                <a:latin typeface="+mj-ea"/>
              </a:rPr>
              <a:t>가입여부 </a:t>
            </a:r>
            <a:r>
              <a:rPr lang="ko-KR" altLang="en-US" sz="2500" b="1" dirty="0">
                <a:latin typeface="+mj-ea"/>
              </a:rPr>
              <a:t>및 건강검진 대상 여부를 확인하여 </a:t>
            </a:r>
            <a:r>
              <a:rPr lang="ko-KR" altLang="en-US" sz="2500" b="1" dirty="0" smtClean="0">
                <a:latin typeface="+mj-ea"/>
              </a:rPr>
              <a:t>안내하고 </a:t>
            </a:r>
            <a:r>
              <a:rPr lang="ko-KR" altLang="en-US" sz="2500" b="1" dirty="0">
                <a:latin typeface="+mj-ea"/>
              </a:rPr>
              <a:t>있는데 주민등록번호를 사용할 수 있나요</a:t>
            </a:r>
            <a:r>
              <a:rPr lang="en-US" altLang="ko-KR" sz="2500" b="1" dirty="0">
                <a:latin typeface="+mj-ea"/>
              </a:rPr>
              <a:t>?</a:t>
            </a:r>
            <a:endParaRPr lang="ko-KR" altLang="en-US" sz="2500" dirty="0" smtClean="0">
              <a:latin typeface="+mn-ea"/>
            </a:endParaRPr>
          </a:p>
        </p:txBody>
      </p:sp>
      <p:sp>
        <p:nvSpPr>
          <p:cNvPr id="18" name="직사각형 8"/>
          <p:cNvSpPr>
            <a:spLocks noChangeArrowheads="1"/>
          </p:cNvSpPr>
          <p:nvPr/>
        </p:nvSpPr>
        <p:spPr bwMode="auto">
          <a:xfrm>
            <a:off x="1439144" y="3236152"/>
            <a:ext cx="759735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b="1" dirty="0" smtClean="0"/>
              <a:t> 인터넷</a:t>
            </a:r>
            <a:r>
              <a:rPr lang="en-US" altLang="ko-KR" b="1" dirty="0"/>
              <a:t>, </a:t>
            </a:r>
            <a:r>
              <a:rPr lang="ko-KR" altLang="en-US" b="1" dirty="0"/>
              <a:t>전화 등을 통한 </a:t>
            </a:r>
            <a:r>
              <a:rPr lang="ko-KR" altLang="en-US" b="1" dirty="0" smtClean="0"/>
              <a:t>진료</a:t>
            </a:r>
            <a:r>
              <a:rPr lang="en-US" altLang="ko-KR" b="1" dirty="0" smtClean="0"/>
              <a:t>·</a:t>
            </a:r>
            <a:r>
              <a:rPr lang="ko-KR" altLang="en-US" b="1" dirty="0" smtClean="0"/>
              <a:t>검사예약 </a:t>
            </a:r>
            <a:r>
              <a:rPr lang="ko-KR" altLang="en-US" b="1" dirty="0"/>
              <a:t>시 건강보험 가입여부</a:t>
            </a:r>
            <a:r>
              <a:rPr lang="en-US" altLang="ko-KR" b="1" dirty="0"/>
              <a:t>, </a:t>
            </a:r>
            <a:r>
              <a:rPr lang="ko-KR" altLang="en-US" b="1" dirty="0"/>
              <a:t>건강검진 대상 여부 확인이 꼭 필요한 경우에는 </a:t>
            </a:r>
            <a:r>
              <a:rPr lang="ko-KR" altLang="en-US" b="1" dirty="0">
                <a:solidFill>
                  <a:srgbClr val="0000FF"/>
                </a:solidFill>
              </a:rPr>
              <a:t>국민건강보험법</a:t>
            </a:r>
            <a:r>
              <a:rPr lang="ko-KR" altLang="en-US" b="1" dirty="0"/>
              <a:t> 등의 근거에 따라 </a:t>
            </a:r>
            <a:r>
              <a:rPr lang="ko-KR" altLang="en-US" b="1" dirty="0">
                <a:solidFill>
                  <a:srgbClr val="FF0000"/>
                </a:solidFill>
              </a:rPr>
              <a:t>주민등록번호 처리 </a:t>
            </a:r>
            <a:r>
              <a:rPr lang="ko-KR" altLang="en-US" b="1" dirty="0" smtClean="0">
                <a:solidFill>
                  <a:srgbClr val="FF0000"/>
                </a:solidFill>
              </a:rPr>
              <a:t>가능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b="1" dirty="0" smtClean="0"/>
              <a:t> 다만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진료나 검진 목적의 의료기관 </a:t>
            </a:r>
            <a:r>
              <a:rPr lang="ko-KR" altLang="en-US" b="1" dirty="0" err="1" smtClean="0"/>
              <a:t>내원이</a:t>
            </a:r>
            <a:r>
              <a:rPr lang="ko-KR" altLang="en-US" b="1" dirty="0" smtClean="0"/>
              <a:t> 아닌 장례식장</a:t>
            </a:r>
            <a:r>
              <a:rPr lang="en-US" altLang="ko-KR" b="1" dirty="0" smtClean="0"/>
              <a:t>, </a:t>
            </a:r>
            <a:r>
              <a:rPr lang="ko-KR" altLang="en-US" b="1" dirty="0" err="1" smtClean="0"/>
              <a:t>산후조리원</a:t>
            </a:r>
            <a:r>
              <a:rPr lang="ko-KR" altLang="en-US" b="1" dirty="0" smtClean="0"/>
              <a:t> 이용 및 단순 서류발급을 위한 예약 등 </a:t>
            </a:r>
            <a:r>
              <a:rPr lang="ko-KR" altLang="en-US" b="1" dirty="0" smtClean="0">
                <a:solidFill>
                  <a:srgbClr val="0000FF"/>
                </a:solidFill>
              </a:rPr>
              <a:t>단순예약</a:t>
            </a:r>
            <a:r>
              <a:rPr lang="en-US" altLang="ko-KR" b="1" dirty="0">
                <a:solidFill>
                  <a:srgbClr val="0000FF"/>
                </a:solidFill>
              </a:rPr>
              <a:t>(</a:t>
            </a:r>
            <a:r>
              <a:rPr lang="ko-KR" altLang="en-US" b="1" dirty="0">
                <a:solidFill>
                  <a:srgbClr val="0000FF"/>
                </a:solidFill>
              </a:rPr>
              <a:t>시간약속</a:t>
            </a:r>
            <a:r>
              <a:rPr lang="en-US" altLang="ko-KR" b="1" dirty="0">
                <a:solidFill>
                  <a:srgbClr val="0000FF"/>
                </a:solidFill>
              </a:rPr>
              <a:t>)</a:t>
            </a:r>
            <a:r>
              <a:rPr lang="ko-KR" altLang="en-US" b="1" dirty="0"/>
              <a:t>을 위한 주민등록번호의 </a:t>
            </a:r>
            <a:r>
              <a:rPr lang="ko-KR" altLang="en-US" b="1" dirty="0" smtClean="0"/>
              <a:t>수집</a:t>
            </a:r>
            <a:r>
              <a:rPr lang="en-US" altLang="ko-KR" b="1" dirty="0" smtClean="0"/>
              <a:t>·</a:t>
            </a:r>
            <a:r>
              <a:rPr lang="ko-KR" altLang="en-US" b="1" dirty="0" smtClean="0"/>
              <a:t>이용은 </a:t>
            </a:r>
            <a:r>
              <a:rPr lang="ko-KR" altLang="en-US" b="1" dirty="0"/>
              <a:t>원칙적으로 </a:t>
            </a:r>
            <a:r>
              <a:rPr lang="ko-KR" altLang="en-US" b="1" dirty="0">
                <a:solidFill>
                  <a:srgbClr val="FF0000"/>
                </a:solidFill>
              </a:rPr>
              <a:t>허용되지 </a:t>
            </a:r>
            <a:r>
              <a:rPr lang="ko-KR" altLang="en-US" b="1" dirty="0" smtClean="0">
                <a:solidFill>
                  <a:srgbClr val="FF0000"/>
                </a:solidFill>
              </a:rPr>
              <a:t>않음</a:t>
            </a:r>
            <a:endParaRPr lang="en-US" altLang="ko-KR" b="1" dirty="0" smtClean="0">
              <a:solidFill>
                <a:srgbClr val="FF0000"/>
              </a:solidFill>
            </a:endParaRPr>
          </a:p>
        </p:txBody>
      </p:sp>
      <p:cxnSp>
        <p:nvCxnSpPr>
          <p:cNvPr id="19" name="직선 연결선 18"/>
          <p:cNvCxnSpPr/>
          <p:nvPr/>
        </p:nvCxnSpPr>
        <p:spPr>
          <a:xfrm>
            <a:off x="611560" y="3068960"/>
            <a:ext cx="8135937" cy="0"/>
          </a:xfrm>
          <a:prstGeom prst="line">
            <a:avLst/>
          </a:prstGeom>
          <a:ln w="19050" cap="rnd">
            <a:solidFill>
              <a:schemeClr val="bg1">
                <a:lumMod val="50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 descr="G:\★Clipart★\입체아이콘\208606 [Converted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704" y="1268760"/>
            <a:ext cx="1008112" cy="1295421"/>
          </a:xfrm>
          <a:prstGeom prst="rect">
            <a:avLst/>
          </a:prstGeom>
          <a:noFill/>
        </p:spPr>
      </p:pic>
      <p:pic>
        <p:nvPicPr>
          <p:cNvPr id="21" name="Picture 3" descr="G:\★Clipart★\입체아이콘\346612 [Converted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401471"/>
            <a:ext cx="1259632" cy="1923336"/>
          </a:xfrm>
          <a:prstGeom prst="rect">
            <a:avLst/>
          </a:prstGeom>
          <a:noFill/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27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504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제목 9"/>
          <p:cNvSpPr txBox="1">
            <a:spLocks/>
          </p:cNvSpPr>
          <p:nvPr/>
        </p:nvSpPr>
        <p:spPr>
          <a:xfrm>
            <a:off x="179512" y="345976"/>
            <a:ext cx="7632848" cy="562074"/>
          </a:xfrm>
          <a:prstGeom prst="rect">
            <a:avLst/>
          </a:prstGeom>
        </p:spPr>
        <p:txBody>
          <a:bodyPr/>
          <a:lstStyle>
            <a:lvl1pPr algn="l" rtl="0" eaLnBrk="1" latinLnBrk="1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altLang="ko-KR" sz="3600" dirty="0" smtClean="0">
                <a:latin typeface="+mn-ea"/>
                <a:ea typeface="+mn-ea"/>
              </a:rPr>
              <a:t>3. </a:t>
            </a:r>
            <a:r>
              <a:rPr lang="ko-KR" altLang="en-US" sz="3600" dirty="0">
                <a:latin typeface="+mn-ea"/>
              </a:rPr>
              <a:t>진료신청 시 개인정보 </a:t>
            </a:r>
            <a:r>
              <a:rPr lang="ko-KR" altLang="en-US" sz="3600" dirty="0" smtClean="0">
                <a:latin typeface="+mn-ea"/>
              </a:rPr>
              <a:t>처리기준</a:t>
            </a:r>
            <a:endParaRPr lang="ko-KR" altLang="en-US" sz="3600" dirty="0">
              <a:latin typeface="+mn-ea"/>
              <a:ea typeface="+mn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1405320" y="1296460"/>
            <a:ext cx="76311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2700" b="1" dirty="0">
                <a:latin typeface="+mn-ea"/>
              </a:rPr>
              <a:t>병원에서 환자의 개인정보 </a:t>
            </a:r>
            <a:r>
              <a:rPr lang="ko-KR" altLang="en-US" sz="2700" b="1" dirty="0" smtClean="0">
                <a:latin typeface="+mn-ea"/>
              </a:rPr>
              <a:t>수집</a:t>
            </a:r>
            <a:r>
              <a:rPr lang="en-US" altLang="ko-KR" sz="2800" b="1" dirty="0">
                <a:latin typeface="+mj-ea"/>
              </a:rPr>
              <a:t> · </a:t>
            </a:r>
            <a:r>
              <a:rPr lang="ko-KR" altLang="en-US" sz="2700" b="1" dirty="0" smtClean="0">
                <a:latin typeface="+mn-ea"/>
              </a:rPr>
              <a:t>이용 </a:t>
            </a:r>
            <a:r>
              <a:rPr lang="ko-KR" altLang="en-US" sz="2700" b="1" dirty="0">
                <a:latin typeface="+mn-ea"/>
              </a:rPr>
              <a:t>동의서를 꼭 받아야 하는지</a:t>
            </a:r>
            <a:r>
              <a:rPr lang="en-US" altLang="ko-KR" sz="2700" b="1" dirty="0">
                <a:latin typeface="+mn-ea"/>
              </a:rPr>
              <a:t>? </a:t>
            </a:r>
            <a:r>
              <a:rPr lang="ko-KR" altLang="en-US" sz="2700" b="1" dirty="0">
                <a:latin typeface="+mn-ea"/>
              </a:rPr>
              <a:t>받는다면 최초 방문 시에만 받으면 되는지</a:t>
            </a:r>
            <a:r>
              <a:rPr lang="en-US" altLang="ko-KR" sz="2700" b="1" dirty="0">
                <a:latin typeface="+mn-ea"/>
              </a:rPr>
              <a:t>?</a:t>
            </a:r>
            <a:endParaRPr lang="ko-KR" altLang="en-US" sz="2700" dirty="0">
              <a:latin typeface="+mn-ea"/>
            </a:endParaRPr>
          </a:p>
        </p:txBody>
      </p:sp>
      <p:sp>
        <p:nvSpPr>
          <p:cNvPr id="18" name="직사각형 8"/>
          <p:cNvSpPr>
            <a:spLocks noChangeArrowheads="1"/>
          </p:cNvSpPr>
          <p:nvPr/>
        </p:nvSpPr>
        <p:spPr bwMode="auto">
          <a:xfrm>
            <a:off x="1439144" y="3236152"/>
            <a:ext cx="75973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lnSpc>
                <a:spcPct val="150000"/>
              </a:lnSpc>
              <a:buFont typeface="Arial" pitchFamily="34" charset="0"/>
              <a:buChar char="•"/>
            </a:pPr>
            <a:r>
              <a:rPr lang="ko-KR" altLang="en-US" sz="2400" dirty="0"/>
              <a:t> </a:t>
            </a:r>
            <a:r>
              <a:rPr lang="ko-KR" altLang="en-US" b="1" spc="-100" dirty="0"/>
              <a:t>의료기관에서 의료법에 근거하여 수집하는 개인정보는 </a:t>
            </a:r>
            <a:r>
              <a:rPr lang="ko-KR" altLang="en-US" b="1" spc="-100" dirty="0" smtClean="0"/>
              <a:t>수집</a:t>
            </a:r>
            <a:r>
              <a:rPr lang="en-US" altLang="ko-KR" b="1" dirty="0">
                <a:latin typeface="+mj-ea"/>
              </a:rPr>
              <a:t> · </a:t>
            </a:r>
            <a:r>
              <a:rPr lang="ko-KR" altLang="en-US" b="1" spc="-100" dirty="0" smtClean="0"/>
              <a:t>이용 </a:t>
            </a:r>
            <a:r>
              <a:rPr lang="ko-KR" altLang="en-US" b="1" spc="-100" dirty="0"/>
              <a:t>동의서를 받을 필요가 </a:t>
            </a:r>
            <a:r>
              <a:rPr lang="ko-KR" altLang="en-US" b="1" spc="-100" dirty="0" smtClean="0"/>
              <a:t>없음</a:t>
            </a:r>
            <a:endParaRPr lang="en-US" altLang="ko-KR" b="1" spc="-100" dirty="0" smtClean="0"/>
          </a:p>
          <a:p>
            <a:pPr marL="180975" indent="-180975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ko-KR" b="1" spc="-100" dirty="0" smtClean="0"/>
              <a:t> </a:t>
            </a:r>
            <a:r>
              <a:rPr lang="ko-KR" altLang="en-US" b="1" spc="-100" dirty="0"/>
              <a:t>또한 동의를 받을 경우 </a:t>
            </a:r>
            <a:r>
              <a:rPr lang="ko-KR" altLang="en-US" b="1" spc="-100" dirty="0">
                <a:solidFill>
                  <a:srgbClr val="FF0000"/>
                </a:solidFill>
              </a:rPr>
              <a:t>최초 방문 시에만 </a:t>
            </a:r>
            <a:r>
              <a:rPr lang="ko-KR" altLang="en-US" b="1" spc="-100" dirty="0"/>
              <a:t>받음</a:t>
            </a:r>
            <a:r>
              <a:rPr lang="en-US" altLang="ko-KR" b="1" spc="-100" dirty="0"/>
              <a:t> </a:t>
            </a:r>
            <a:r>
              <a:rPr lang="ko-KR" altLang="en-US" b="1" spc="-100" dirty="0"/>
              <a:t>다만</a:t>
            </a:r>
            <a:r>
              <a:rPr lang="en-US" altLang="ko-KR" b="1" spc="-100" dirty="0"/>
              <a:t>, </a:t>
            </a:r>
            <a:r>
              <a:rPr lang="ko-KR" altLang="en-US" b="1" spc="-100" dirty="0"/>
              <a:t>이후 이용 목적이 </a:t>
            </a:r>
            <a:r>
              <a:rPr lang="ko-KR" altLang="en-US" b="1" spc="-100" dirty="0">
                <a:solidFill>
                  <a:srgbClr val="0000FF"/>
                </a:solidFill>
              </a:rPr>
              <a:t>추가</a:t>
            </a:r>
            <a:r>
              <a:rPr lang="ko-KR" altLang="en-US" b="1" spc="-100" dirty="0"/>
              <a:t>되거나 제</a:t>
            </a:r>
            <a:r>
              <a:rPr lang="en-US" altLang="ko-KR" b="1" spc="-100" dirty="0"/>
              <a:t>3</a:t>
            </a:r>
            <a:r>
              <a:rPr lang="ko-KR" altLang="en-US" b="1" spc="-100" dirty="0"/>
              <a:t>자 제공 등 처리 목적 등이 </a:t>
            </a:r>
            <a:r>
              <a:rPr lang="ko-KR" altLang="en-US" b="1" spc="-100" dirty="0">
                <a:solidFill>
                  <a:srgbClr val="0000FF"/>
                </a:solidFill>
              </a:rPr>
              <a:t>변경</a:t>
            </a:r>
            <a:r>
              <a:rPr lang="ko-KR" altLang="en-US" b="1" spc="-100" dirty="0"/>
              <a:t>될 경우에는 </a:t>
            </a:r>
            <a:r>
              <a:rPr lang="ko-KR" altLang="en-US" b="1" spc="-100" dirty="0">
                <a:solidFill>
                  <a:srgbClr val="FF0000"/>
                </a:solidFill>
              </a:rPr>
              <a:t>별도의 동의를 받아야 </a:t>
            </a:r>
            <a:r>
              <a:rPr lang="ko-KR" altLang="en-US" b="1" spc="-100" dirty="0" smtClean="0">
                <a:solidFill>
                  <a:srgbClr val="FF0000"/>
                </a:solidFill>
              </a:rPr>
              <a:t>함</a:t>
            </a:r>
            <a:endParaRPr lang="en-US" altLang="ko-KR" b="1" spc="-100" dirty="0">
              <a:solidFill>
                <a:srgbClr val="FF0000"/>
              </a:solidFill>
            </a:endParaRPr>
          </a:p>
        </p:txBody>
      </p:sp>
      <p:cxnSp>
        <p:nvCxnSpPr>
          <p:cNvPr id="19" name="직선 연결선 18"/>
          <p:cNvCxnSpPr/>
          <p:nvPr/>
        </p:nvCxnSpPr>
        <p:spPr>
          <a:xfrm>
            <a:off x="611560" y="3068960"/>
            <a:ext cx="8135937" cy="0"/>
          </a:xfrm>
          <a:prstGeom prst="line">
            <a:avLst/>
          </a:prstGeom>
          <a:ln w="19050" cap="rnd">
            <a:solidFill>
              <a:schemeClr val="bg1">
                <a:lumMod val="50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 descr="G:\★Clipart★\입체아이콘\208606 [Converted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704" y="1268760"/>
            <a:ext cx="1008112" cy="1295421"/>
          </a:xfrm>
          <a:prstGeom prst="rect">
            <a:avLst/>
          </a:prstGeom>
          <a:noFill/>
        </p:spPr>
      </p:pic>
      <p:pic>
        <p:nvPicPr>
          <p:cNvPr id="21" name="Picture 3" descr="G:\★Clipart★\입체아이콘\346612 [Converted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401471"/>
            <a:ext cx="1259632" cy="1923336"/>
          </a:xfrm>
          <a:prstGeom prst="rect">
            <a:avLst/>
          </a:prstGeom>
          <a:noFill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08493" y="6281960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28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48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 txBox="1">
            <a:spLocks/>
          </p:cNvSpPr>
          <p:nvPr/>
        </p:nvSpPr>
        <p:spPr>
          <a:xfrm>
            <a:off x="446856" y="285728"/>
            <a:ext cx="8229600" cy="119842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marR="0" lvl="0" indent="-457200" algn="l" defTabSz="914400" rtl="0" eaLnBrk="1" fontAlgn="auto" latinLnBrk="1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400" b="1" i="0" u="none" strike="noStrike" kern="1200" cap="none" spc="-30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[</a:t>
            </a:r>
            <a:r>
              <a:rPr lang="ko-KR" altLang="en-US" sz="4400" b="1" spc="-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Y헤드라인M" pitchFamily="18" charset="-127"/>
                <a:ea typeface="HY헤드라인M" pitchFamily="18" charset="-127"/>
                <a:cs typeface="+mj-cs"/>
              </a:rPr>
              <a:t>참고문헌</a:t>
            </a:r>
            <a:r>
              <a:rPr lang="en-US" altLang="ko-KR" sz="4400" b="1" spc="-3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Y헤드라인M" pitchFamily="18" charset="-127"/>
                <a:ea typeface="HY헤드라인M" pitchFamily="18" charset="-127"/>
                <a:cs typeface="+mj-cs"/>
              </a:rPr>
              <a:t>]</a:t>
            </a:r>
            <a:endParaRPr kumimoji="0" lang="en-US" altLang="ko-KR" sz="4400" b="1" i="0" u="none" strike="noStrike" kern="1200" cap="none" spc="-30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HY헤드라인M" pitchFamily="18" charset="-127"/>
              <a:ea typeface="HY헤드라인M" pitchFamily="18" charset="-127"/>
              <a:cs typeface="+mj-cs"/>
            </a:endParaRPr>
          </a:p>
        </p:txBody>
      </p:sp>
      <p:grpSp>
        <p:nvGrpSpPr>
          <p:cNvPr id="4" name="그룹 40"/>
          <p:cNvGrpSpPr>
            <a:grpSpLocks/>
          </p:cNvGrpSpPr>
          <p:nvPr/>
        </p:nvGrpSpPr>
        <p:grpSpPr bwMode="auto">
          <a:xfrm>
            <a:off x="539750" y="1671589"/>
            <a:ext cx="8308975" cy="1900287"/>
            <a:chOff x="4383144" y="5072072"/>
            <a:chExt cx="4332260" cy="1133468"/>
          </a:xfrm>
        </p:grpSpPr>
        <p:sp>
          <p:nvSpPr>
            <p:cNvPr id="5" name="모서리가 둥근 직사각형 4"/>
            <p:cNvSpPr/>
            <p:nvPr/>
          </p:nvSpPr>
          <p:spPr bwMode="auto">
            <a:xfrm>
              <a:off x="4383144" y="5072072"/>
              <a:ext cx="4332260" cy="1133468"/>
            </a:xfrm>
            <a:prstGeom prst="roundRect">
              <a:avLst>
                <a:gd name="adj" fmla="val 6410"/>
              </a:avLst>
            </a:prstGeom>
            <a:gradFill flip="none" rotWithShape="1">
              <a:gsLst>
                <a:gs pos="2000">
                  <a:schemeClr val="bg1">
                    <a:lumMod val="75000"/>
                    <a:alpha val="45000"/>
                  </a:schemeClr>
                </a:gs>
                <a:gs pos="1000">
                  <a:schemeClr val="bg1"/>
                </a:gs>
              </a:gsLst>
              <a:lin ang="0" scaled="1"/>
              <a:tileRect/>
            </a:gradFill>
            <a:ln w="19050">
              <a:solidFill>
                <a:schemeClr val="bg1">
                  <a:lumMod val="65000"/>
                </a:schemeClr>
              </a:solidFill>
            </a:ln>
            <a:effectLst/>
            <a:scene3d>
              <a:camera prst="perspectiveAbove" fov="0">
                <a:rot lat="0" lon="0" rev="0"/>
              </a:camera>
              <a:lightRig rig="balance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2000" dirty="0">
                <a:latin typeface="+mj-ea"/>
                <a:ea typeface="+mj-ea"/>
              </a:endParaRPr>
            </a:p>
          </p:txBody>
        </p:sp>
        <p:sp>
          <p:nvSpPr>
            <p:cNvPr id="6" name="AutoShape 78"/>
            <p:cNvSpPr>
              <a:spLocks noChangeArrowheads="1"/>
            </p:cNvSpPr>
            <p:nvPr/>
          </p:nvSpPr>
          <p:spPr bwMode="auto">
            <a:xfrm>
              <a:off x="4410844" y="5084978"/>
              <a:ext cx="4281266" cy="1067603"/>
            </a:xfrm>
            <a:prstGeom prst="roundRect">
              <a:avLst>
                <a:gd name="adj" fmla="val 5130"/>
              </a:avLst>
            </a:prstGeom>
            <a:gradFill rotWithShape="1">
              <a:gsLst>
                <a:gs pos="0">
                  <a:srgbClr val="FFFFFF">
                    <a:alpha val="81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 sz="2000" b="1" dirty="0">
                <a:solidFill>
                  <a:srgbClr val="000000"/>
                </a:solidFill>
                <a:latin typeface="+mj-ea"/>
                <a:ea typeface="+mj-ea"/>
              </a:endParaRPr>
            </a:p>
          </p:txBody>
        </p:sp>
      </p:grpSp>
      <p:sp>
        <p:nvSpPr>
          <p:cNvPr id="7" name="직사각형 6"/>
          <p:cNvSpPr/>
          <p:nvPr/>
        </p:nvSpPr>
        <p:spPr>
          <a:xfrm>
            <a:off x="739723" y="1817550"/>
            <a:ext cx="764386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defRPr/>
            </a:pPr>
            <a:r>
              <a:rPr lang="ko-KR" altLang="en-US" b="1" dirty="0" smtClean="0">
                <a:latin typeface="+mn-ea"/>
              </a:rPr>
              <a:t>▶ 안전행정부 개인정보보호 교육자료</a:t>
            </a:r>
            <a:r>
              <a:rPr lang="en-US" altLang="ko-KR" b="1" dirty="0" smtClean="0">
                <a:latin typeface="+mn-ea"/>
              </a:rPr>
              <a:t> (2014)</a:t>
            </a:r>
          </a:p>
          <a:p>
            <a:pPr marL="0" lvl="1">
              <a:defRPr/>
            </a:pPr>
            <a:r>
              <a:rPr lang="en-US" altLang="ko-KR" b="1" dirty="0" smtClean="0">
                <a:latin typeface="+mn-ea"/>
              </a:rPr>
              <a:t>   </a:t>
            </a:r>
            <a:r>
              <a:rPr lang="ko-KR" altLang="en-US" b="1" dirty="0" smtClean="0">
                <a:latin typeface="+mn-ea"/>
              </a:rPr>
              <a:t>개인정보보호 종합 지원포털 </a:t>
            </a:r>
            <a:r>
              <a:rPr lang="en-US" altLang="ko-KR" b="1" dirty="0" smtClean="0">
                <a:latin typeface="+mn-ea"/>
              </a:rPr>
              <a:t>(</a:t>
            </a:r>
            <a:r>
              <a:rPr lang="en-US" altLang="ko-KR" b="1" dirty="0" smtClean="0">
                <a:latin typeface="+mn-ea"/>
                <a:hlinkClick r:id="rId2"/>
              </a:rPr>
              <a:t>http://www.privacy.go.kr</a:t>
            </a:r>
            <a:r>
              <a:rPr lang="en-US" altLang="ko-KR" b="1" dirty="0" smtClean="0">
                <a:latin typeface="+mn-ea"/>
              </a:rPr>
              <a:t>)</a:t>
            </a:r>
          </a:p>
          <a:p>
            <a:pPr marL="0" lvl="1">
              <a:defRPr/>
            </a:pPr>
            <a:endParaRPr lang="en-US" altLang="ko-KR" b="1" dirty="0" smtClean="0">
              <a:latin typeface="+mn-ea"/>
            </a:endParaRPr>
          </a:p>
          <a:p>
            <a:pPr marL="0" lvl="1">
              <a:defRPr/>
            </a:pPr>
            <a:r>
              <a:rPr lang="ko-KR" altLang="en-US" b="1" dirty="0" smtClean="0">
                <a:latin typeface="+mn-ea"/>
              </a:rPr>
              <a:t>▶ 개인정보보호 가이드라인</a:t>
            </a:r>
            <a:r>
              <a:rPr lang="en-US" altLang="ko-KR" b="1" dirty="0" smtClean="0">
                <a:latin typeface="+mn-ea"/>
              </a:rPr>
              <a:t>[</a:t>
            </a:r>
            <a:r>
              <a:rPr lang="ko-KR" altLang="en-US" b="1" dirty="0" smtClean="0">
                <a:latin typeface="+mn-ea"/>
              </a:rPr>
              <a:t>의료기관 편</a:t>
            </a:r>
            <a:r>
              <a:rPr lang="en-US" altLang="ko-KR" b="1" dirty="0" smtClean="0">
                <a:latin typeface="+mn-ea"/>
              </a:rPr>
              <a:t>] (2013.12)</a:t>
            </a:r>
          </a:p>
          <a:p>
            <a:pPr marL="0" lvl="1">
              <a:defRPr/>
            </a:pPr>
            <a:endParaRPr lang="en-US" altLang="ko-KR" b="1" dirty="0" smtClean="0">
              <a:latin typeface="+mn-ea"/>
            </a:endParaRPr>
          </a:p>
          <a:p>
            <a:pPr marL="0" lvl="1">
              <a:defRPr/>
            </a:pPr>
            <a:endParaRPr lang="en-US" altLang="ko-KR" b="1" dirty="0" smtClean="0"/>
          </a:p>
        </p:txBody>
      </p:sp>
      <p:sp>
        <p:nvSpPr>
          <p:cNvPr id="8" name="슬라이드 번호 개체 틀 1"/>
          <p:cNvSpPr txBox="1">
            <a:spLocks/>
          </p:cNvSpPr>
          <p:nvPr/>
        </p:nvSpPr>
        <p:spPr>
          <a:xfrm>
            <a:off x="3500430" y="6411631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29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97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46856" y="1944826"/>
            <a:ext cx="8229600" cy="1791072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altLang="ko-KR" sz="4800" b="1" spc="-3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HY헤드라인M" pitchFamily="18" charset="-127"/>
                <a:ea typeface="HY헤드라인M" pitchFamily="18" charset="-127"/>
              </a:rPr>
              <a:t>Ⅰ.</a:t>
            </a:r>
            <a:r>
              <a:rPr lang="en-US" altLang="ko-KR" sz="4800" spc="-3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4800" spc="-3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HY헤드라인M" pitchFamily="18" charset="-127"/>
                <a:ea typeface="HY헤드라인M" pitchFamily="18" charset="-127"/>
              </a:rPr>
              <a:t>개인정보보호법 </a:t>
            </a:r>
            <a:r>
              <a:rPr lang="en-US" altLang="ko-KR" sz="4800" spc="-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4800" spc="-3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HY헤드라인M" pitchFamily="18" charset="-127"/>
                <a:ea typeface="HY헤드라인M" pitchFamily="18" charset="-127"/>
              </a:rPr>
              <a:t>주요내용</a:t>
            </a:r>
            <a:endParaRPr lang="en-US" altLang="ko-KR" sz="4800" spc="-300" dirty="0">
              <a:solidFill>
                <a:srgbClr val="0070C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40132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5"/>
          <p:cNvSpPr>
            <a:spLocks noChangeArrowheads="1"/>
          </p:cNvSpPr>
          <p:nvPr/>
        </p:nvSpPr>
        <p:spPr bwMode="auto">
          <a:xfrm>
            <a:off x="265113" y="1411288"/>
            <a:ext cx="8582025" cy="3303596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2293" name="AutoShape 60"/>
          <p:cNvSpPr>
            <a:spLocks noChangeArrowheads="1"/>
          </p:cNvSpPr>
          <p:nvPr/>
        </p:nvSpPr>
        <p:spPr bwMode="auto">
          <a:xfrm>
            <a:off x="273813" y="1500175"/>
            <a:ext cx="8596373" cy="4214842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515937" y="1052513"/>
            <a:ext cx="7594600" cy="622300"/>
            <a:chOff x="327025" y="1786415"/>
            <a:chExt cx="5465763" cy="323373"/>
          </a:xfrm>
        </p:grpSpPr>
        <p:sp>
          <p:nvSpPr>
            <p:cNvPr id="12299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7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301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06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개인정보보호 </a:t>
              </a:r>
              <a:r>
                <a:rPr lang="en-US" altLang="ko-KR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3.0 </a:t>
              </a:r>
              <a:r>
                <a:rPr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시대의 개막</a:t>
              </a:r>
              <a:endParaRPr kumimoji="0" lang="en-US" altLang="ko-KR" sz="2000" b="1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13" name="슬라이드 번호 개체 틀 1"/>
          <p:cNvSpPr txBox="1">
            <a:spLocks/>
          </p:cNvSpPr>
          <p:nvPr/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4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439738" y="260350"/>
            <a:ext cx="8229600" cy="576263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개인정보보호법 제정 및 시행</a:t>
            </a:r>
            <a:endParaRPr kumimoji="1" lang="ko-KR" alt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HY헤드라인M" pitchFamily="18" charset="-127"/>
              <a:ea typeface="HY헤드라인M" pitchFamily="18" charset="-127"/>
              <a:cs typeface="+mj-cs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내용 개체 틀 16"/>
          <p:cNvSpPr>
            <a:spLocks noGrp="1"/>
          </p:cNvSpPr>
          <p:nvPr>
            <p:ph idx="1"/>
          </p:nvPr>
        </p:nvSpPr>
        <p:spPr>
          <a:xfrm>
            <a:off x="457200" y="1857365"/>
            <a:ext cx="8229600" cy="3714775"/>
          </a:xfrm>
        </p:spPr>
        <p:txBody>
          <a:bodyPr>
            <a:normAutofit fontScale="77500" lnSpcReduction="20000"/>
          </a:bodyPr>
          <a:lstStyle/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개인정보보호법은 약 </a:t>
            </a:r>
            <a:r>
              <a:rPr lang="en-US" altLang="ko-KR" sz="2800" b="1" dirty="0" smtClean="0">
                <a:solidFill>
                  <a:srgbClr val="000000"/>
                </a:solidFill>
                <a:latin typeface="+mn-ea"/>
              </a:rPr>
              <a:t>350</a:t>
            </a: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만개 모든 공공기관과 사업자를 </a:t>
            </a:r>
            <a:endParaRPr lang="en-US" altLang="ko-KR" sz="2800" b="1" dirty="0" smtClean="0">
              <a:solidFill>
                <a:srgbClr val="000000"/>
              </a:solidFill>
              <a:latin typeface="+mn-ea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ko-KR" sz="2800" b="1" dirty="0" smtClean="0">
                <a:solidFill>
                  <a:srgbClr val="000000"/>
                </a:solidFill>
                <a:latin typeface="+mn-ea"/>
              </a:rPr>
              <a:t>	</a:t>
            </a: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규율 대상으로 확대하여</a:t>
            </a:r>
            <a:r>
              <a:rPr lang="en-US" altLang="ko-KR" sz="2800" b="1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법 적용 사각지대 해소</a:t>
            </a:r>
            <a:endParaRPr lang="en-US" altLang="ko-KR" sz="2800" b="1" dirty="0" smtClean="0">
              <a:solidFill>
                <a:srgbClr val="000000"/>
              </a:solidFill>
              <a:latin typeface="+mn-ea"/>
            </a:endParaRPr>
          </a:p>
          <a:p>
            <a:pPr algn="just" eaLnBrk="0" latinLnBrk="0" hangingPunct="0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ko-KR" sz="2800" b="1" dirty="0" smtClean="0">
                <a:solidFill>
                  <a:srgbClr val="000000"/>
                </a:solidFill>
                <a:latin typeface="+mn-ea"/>
              </a:rPr>
              <a:t>	</a:t>
            </a: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대통령 소속으로 </a:t>
            </a:r>
            <a:r>
              <a:rPr lang="en-US" altLang="ko-KR" sz="2800" b="1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개인정보보호위원회</a:t>
            </a:r>
            <a:r>
              <a:rPr lang="en-US" altLang="ko-KR" sz="2800" b="1" dirty="0" smtClean="0">
                <a:solidFill>
                  <a:srgbClr val="000000"/>
                </a:solidFill>
                <a:latin typeface="+mn-ea"/>
              </a:rPr>
              <a:t>’</a:t>
            </a: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를 구성하여</a:t>
            </a:r>
            <a:r>
              <a:rPr lang="en-US" altLang="ko-KR" sz="2800" b="1" dirty="0" smtClean="0">
                <a:solidFill>
                  <a:srgbClr val="000000"/>
                </a:solidFill>
                <a:latin typeface="+mn-ea"/>
              </a:rPr>
              <a:t>, </a:t>
            </a: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ko-KR" sz="2800" b="1" dirty="0" smtClean="0">
                <a:solidFill>
                  <a:srgbClr val="000000"/>
                </a:solidFill>
                <a:latin typeface="+mn-ea"/>
              </a:rPr>
              <a:t>	</a:t>
            </a: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주요 정책사안 심의 및 의결</a:t>
            </a:r>
            <a:endParaRPr lang="en-US" altLang="ko-KR" sz="2800" b="1" dirty="0" smtClean="0">
              <a:solidFill>
                <a:srgbClr val="000000"/>
              </a:solidFill>
              <a:latin typeface="+mn-ea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endParaRPr lang="en-US" altLang="ko-KR" sz="1100" b="1" dirty="0" smtClean="0">
              <a:solidFill>
                <a:srgbClr val="000000"/>
              </a:solidFill>
              <a:latin typeface="+mn-ea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lang="en-US" altLang="ko-KR" sz="2800" b="1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공공기관의 개인정보보호에 관한 법률</a:t>
            </a:r>
            <a:r>
              <a:rPr lang="en-US" altLang="ko-KR" sz="2800" b="1" dirty="0" smtClean="0">
                <a:solidFill>
                  <a:srgbClr val="000000"/>
                </a:solidFill>
                <a:latin typeface="+mn-ea"/>
              </a:rPr>
              <a:t>’ </a:t>
            </a: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폐지와 </a:t>
            </a:r>
            <a:r>
              <a:rPr lang="en-US" altLang="ko-KR" sz="2800" b="1" dirty="0" smtClean="0">
                <a:solidFill>
                  <a:srgbClr val="000000"/>
                </a:solidFill>
                <a:latin typeface="+mn-ea"/>
              </a:rPr>
              <a:t>‘</a:t>
            </a: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정보통신망</a:t>
            </a:r>
            <a:r>
              <a:rPr lang="en-US" altLang="ko-KR" sz="2800" b="1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이용촉진 및 정보보호 등에 관한 법률</a:t>
            </a:r>
            <a:r>
              <a:rPr lang="en-US" altLang="ko-KR" sz="2800" b="1" dirty="0" smtClean="0">
                <a:solidFill>
                  <a:srgbClr val="000000"/>
                </a:solidFill>
                <a:latin typeface="+mn-ea"/>
              </a:rPr>
              <a:t>’</a:t>
            </a: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의 일부조항</a:t>
            </a:r>
            <a:r>
              <a:rPr lang="en-US" altLang="ko-KR" sz="2800" b="1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ko-KR" altLang="en-US" sz="2800" b="1" dirty="0" smtClean="0">
                <a:solidFill>
                  <a:srgbClr val="000000"/>
                </a:solidFill>
                <a:latin typeface="+mn-ea"/>
              </a:rPr>
              <a:t>흡수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xmlns="" val="13016756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5"/>
          <p:cNvSpPr>
            <a:spLocks noChangeArrowheads="1"/>
          </p:cNvSpPr>
          <p:nvPr/>
        </p:nvSpPr>
        <p:spPr bwMode="auto">
          <a:xfrm>
            <a:off x="265113" y="1287445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2293" name="AutoShape 60"/>
          <p:cNvSpPr>
            <a:spLocks noChangeArrowheads="1"/>
          </p:cNvSpPr>
          <p:nvPr/>
        </p:nvSpPr>
        <p:spPr bwMode="auto">
          <a:xfrm>
            <a:off x="252413" y="1333482"/>
            <a:ext cx="8593137" cy="1611635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515937" y="928670"/>
            <a:ext cx="2255863" cy="504279"/>
            <a:chOff x="327025" y="1786415"/>
            <a:chExt cx="5465763" cy="323373"/>
          </a:xfrm>
        </p:grpSpPr>
        <p:sp>
          <p:nvSpPr>
            <p:cNvPr id="12299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1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7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1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301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법 시행 이전</a:t>
              </a:r>
              <a:endParaRPr kumimoji="0" lang="en-US" altLang="ko-KR" sz="2000" b="1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12295" name="Rectangle 5"/>
          <p:cNvSpPr txBox="1">
            <a:spLocks noChangeArrowheads="1"/>
          </p:cNvSpPr>
          <p:nvPr/>
        </p:nvSpPr>
        <p:spPr bwMode="auto">
          <a:xfrm>
            <a:off x="744537" y="1504957"/>
            <a:ext cx="8075935" cy="140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9pPr>
          </a:lstStyle>
          <a:p>
            <a:endParaRPr lang="en-US" altLang="ko-KR" sz="2000" dirty="0" smtClean="0"/>
          </a:p>
          <a:p>
            <a:pPr>
              <a:buFontTx/>
              <a:buChar char="-"/>
            </a:pPr>
            <a:endParaRPr lang="ko-KR" altLang="en-US" sz="2000" dirty="0" smtClean="0"/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endParaRPr kumimoji="0" lang="ko-KR" altLang="en-US" sz="10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kumimoji="0" lang="ko-KR" altLang="en-US" sz="20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kumimoji="0" lang="en-US" altLang="ko-KR" sz="16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12297" name="Picture 62" descr="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4421119"/>
            <a:ext cx="233362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슬라이드 번호 개체 틀 1"/>
          <p:cNvSpPr txBox="1">
            <a:spLocks/>
          </p:cNvSpPr>
          <p:nvPr/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5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439738" y="260350"/>
            <a:ext cx="8229600" cy="576263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법률 적용대상 및 적용범위 확대</a:t>
            </a:r>
            <a:endParaRPr kumimoji="1" lang="ko-KR" alt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HY헤드라인M" pitchFamily="18" charset="-127"/>
              <a:ea typeface="HY헤드라인M" pitchFamily="18" charset="-127"/>
              <a:cs typeface="+mj-cs"/>
            </a:endParaRP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264220" y="3519916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6" name="AutoShape 60"/>
          <p:cNvSpPr>
            <a:spLocks noChangeArrowheads="1"/>
          </p:cNvSpPr>
          <p:nvPr/>
        </p:nvSpPr>
        <p:spPr bwMode="auto">
          <a:xfrm>
            <a:off x="251520" y="3565953"/>
            <a:ext cx="8593137" cy="2434815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3" name="그룹 10"/>
          <p:cNvGrpSpPr>
            <a:grpSpLocks/>
          </p:cNvGrpSpPr>
          <p:nvPr/>
        </p:nvGrpSpPr>
        <p:grpSpPr bwMode="auto">
          <a:xfrm>
            <a:off x="515044" y="3161141"/>
            <a:ext cx="2255863" cy="504279"/>
            <a:chOff x="327025" y="1786415"/>
            <a:chExt cx="5465763" cy="323373"/>
          </a:xfrm>
        </p:grpSpPr>
        <p:sp>
          <p:nvSpPr>
            <p:cNvPr id="18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1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9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1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법 시행 이후</a:t>
              </a:r>
              <a:endParaRPr kumimoji="0" lang="en-US" altLang="ko-KR" sz="2000" b="1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22" name="Rectangle 5"/>
          <p:cNvSpPr txBox="1">
            <a:spLocks noChangeArrowheads="1"/>
          </p:cNvSpPr>
          <p:nvPr/>
        </p:nvSpPr>
        <p:spPr bwMode="auto">
          <a:xfrm>
            <a:off x="755576" y="3809501"/>
            <a:ext cx="8075935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9pPr>
          </a:lstStyle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endParaRPr kumimoji="0" lang="ko-KR" altLang="en-US" sz="10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kumimoji="0" lang="ko-KR" altLang="en-US" sz="20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kumimoji="0" lang="en-US" altLang="ko-KR" sz="16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내용 개체 틀 28"/>
          <p:cNvSpPr>
            <a:spLocks noGrp="1"/>
          </p:cNvSpPr>
          <p:nvPr>
            <p:ph idx="1"/>
          </p:nvPr>
        </p:nvSpPr>
        <p:spPr>
          <a:xfrm>
            <a:off x="357158" y="1447769"/>
            <a:ext cx="8229600" cy="1357322"/>
          </a:xfrm>
        </p:spPr>
        <p:txBody>
          <a:bodyPr>
            <a:noAutofit/>
          </a:bodyPr>
          <a:lstStyle/>
          <a:p>
            <a:r>
              <a:rPr lang="ko-KR" altLang="en-US" sz="2000" b="1" dirty="0" smtClean="0">
                <a:latin typeface="+mn-ea"/>
              </a:rPr>
              <a:t>공공기관</a:t>
            </a:r>
            <a:r>
              <a:rPr lang="en-US" altLang="ko-KR" sz="2000" b="1" dirty="0" smtClean="0">
                <a:latin typeface="+mn-ea"/>
              </a:rPr>
              <a:t>, </a:t>
            </a:r>
            <a:r>
              <a:rPr lang="ko-KR" altLang="en-US" sz="2000" b="1" dirty="0" smtClean="0">
                <a:latin typeface="+mn-ea"/>
              </a:rPr>
              <a:t>정보통신사업자</a:t>
            </a:r>
            <a:r>
              <a:rPr lang="en-US" altLang="ko-KR" sz="2000" b="1" dirty="0" smtClean="0">
                <a:latin typeface="+mn-ea"/>
              </a:rPr>
              <a:t>, </a:t>
            </a:r>
            <a:r>
              <a:rPr lang="ko-KR" altLang="en-US" sz="2000" b="1" dirty="0" smtClean="0">
                <a:latin typeface="+mn-ea"/>
              </a:rPr>
              <a:t>신용정보 제공</a:t>
            </a:r>
            <a:r>
              <a:rPr lang="en-US" altLang="ko-KR" sz="2000" b="1" dirty="0" smtClean="0">
                <a:latin typeface="+mn-ea"/>
              </a:rPr>
              <a:t>·</a:t>
            </a:r>
            <a:r>
              <a:rPr lang="ko-KR" altLang="en-US" sz="2000" b="1" dirty="0" smtClean="0">
                <a:latin typeface="+mn-ea"/>
              </a:rPr>
              <a:t>이용자 등 </a:t>
            </a:r>
            <a:endParaRPr lang="en-US" altLang="ko-KR" sz="2000" b="1" dirty="0" smtClean="0">
              <a:latin typeface="+mn-ea"/>
            </a:endParaRPr>
          </a:p>
          <a:p>
            <a:pPr>
              <a:buNone/>
            </a:pPr>
            <a:r>
              <a:rPr lang="en-US" altLang="ko-KR" sz="2000" b="1" dirty="0" smtClean="0">
                <a:latin typeface="+mn-ea"/>
              </a:rPr>
              <a:t>	</a:t>
            </a:r>
            <a:r>
              <a:rPr lang="ko-KR" altLang="en-US" sz="2000" b="1" dirty="0" smtClean="0">
                <a:latin typeface="+mn-ea"/>
              </a:rPr>
              <a:t>분야별 개별법이 있는 경우에 한하여 개인정보보호 의무 적용</a:t>
            </a:r>
            <a:endParaRPr lang="en-US" altLang="ko-KR" sz="2000" b="1" dirty="0" smtClean="0">
              <a:latin typeface="+mn-ea"/>
            </a:endParaRPr>
          </a:p>
          <a:p>
            <a:pPr>
              <a:buNone/>
            </a:pPr>
            <a:r>
              <a:rPr lang="en-US" altLang="ko-KR" sz="2000" b="1" dirty="0" smtClean="0">
                <a:latin typeface="+mn-ea"/>
              </a:rPr>
              <a:t>	- </a:t>
            </a:r>
            <a:r>
              <a:rPr lang="ko-KR" altLang="en-US" sz="2000" b="1" dirty="0" smtClean="0">
                <a:latin typeface="+mn-ea"/>
              </a:rPr>
              <a:t>공공기관</a:t>
            </a:r>
            <a:r>
              <a:rPr lang="en-US" altLang="ko-KR" sz="2000" b="1" dirty="0" smtClean="0">
                <a:latin typeface="+mn-ea"/>
              </a:rPr>
              <a:t>: </a:t>
            </a:r>
            <a:r>
              <a:rPr lang="ko-KR" altLang="en-US" sz="2000" b="1" dirty="0" smtClean="0">
                <a:latin typeface="+mn-ea"/>
              </a:rPr>
              <a:t>공공기관 개인정보보호법</a:t>
            </a:r>
            <a:endParaRPr lang="en-US" altLang="ko-KR" sz="2000" b="1" dirty="0" smtClean="0">
              <a:latin typeface="+mn-ea"/>
            </a:endParaRPr>
          </a:p>
          <a:p>
            <a:pPr>
              <a:buNone/>
            </a:pPr>
            <a:r>
              <a:rPr lang="en-US" altLang="ko-KR" sz="2000" b="1" dirty="0" smtClean="0">
                <a:latin typeface="+mn-ea"/>
              </a:rPr>
              <a:t>	- </a:t>
            </a:r>
            <a:r>
              <a:rPr lang="ko-KR" altLang="en-US" sz="2000" b="1" dirty="0" smtClean="0">
                <a:latin typeface="+mn-ea"/>
              </a:rPr>
              <a:t>정보통신사업자</a:t>
            </a:r>
            <a:r>
              <a:rPr lang="en-US" altLang="ko-KR" sz="2000" b="1" dirty="0" smtClean="0">
                <a:latin typeface="+mn-ea"/>
              </a:rPr>
              <a:t>(</a:t>
            </a:r>
            <a:r>
              <a:rPr lang="ko-KR" altLang="en-US" sz="2000" b="1" dirty="0" smtClean="0">
                <a:latin typeface="+mn-ea"/>
              </a:rPr>
              <a:t>영리사업자</a:t>
            </a:r>
            <a:r>
              <a:rPr lang="en-US" altLang="ko-KR" sz="2000" b="1" dirty="0" smtClean="0">
                <a:latin typeface="+mn-ea"/>
              </a:rPr>
              <a:t>, </a:t>
            </a:r>
            <a:r>
              <a:rPr lang="ko-KR" altLang="en-US" sz="2000" b="1" dirty="0" smtClean="0">
                <a:latin typeface="+mn-ea"/>
              </a:rPr>
              <a:t>온라인 사업자</a:t>
            </a:r>
            <a:r>
              <a:rPr lang="en-US" altLang="ko-KR" sz="2000" b="1" dirty="0" smtClean="0">
                <a:latin typeface="+mn-ea"/>
              </a:rPr>
              <a:t>): </a:t>
            </a:r>
            <a:r>
              <a:rPr lang="ko-KR" altLang="en-US" sz="2000" b="1" dirty="0" smtClean="0">
                <a:latin typeface="+mn-ea"/>
              </a:rPr>
              <a:t>정보통신망법</a:t>
            </a:r>
            <a:endParaRPr lang="ko-KR" altLang="en-US" sz="2000" b="1" dirty="0">
              <a:latin typeface="+mn-ea"/>
            </a:endParaRPr>
          </a:p>
        </p:txBody>
      </p:sp>
      <p:sp>
        <p:nvSpPr>
          <p:cNvPr id="30" name="내용 개체 틀 28"/>
          <p:cNvSpPr txBox="1">
            <a:spLocks/>
          </p:cNvSpPr>
          <p:nvPr/>
        </p:nvSpPr>
        <p:spPr>
          <a:xfrm>
            <a:off x="457200" y="3733785"/>
            <a:ext cx="8229600" cy="235745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endParaRPr lang="ko-KR" altLang="en-US" sz="2800" dirty="0" smtClean="0"/>
          </a:p>
          <a:p>
            <a:pPr marL="365760" marR="0" lvl="0" indent="-256032" algn="l" defTabSz="914400" rtl="0" eaLnBrk="1" fontAlgn="auto" latin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ko-KR" alt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내용 개체 틀 28"/>
          <p:cNvSpPr txBox="1">
            <a:spLocks/>
          </p:cNvSpPr>
          <p:nvPr/>
        </p:nvSpPr>
        <p:spPr>
          <a:xfrm>
            <a:off x="2500298" y="3876661"/>
            <a:ext cx="8229600" cy="135732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1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ko-KR" alt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" name="내용 개체 틀 28"/>
          <p:cNvSpPr txBox="1">
            <a:spLocks/>
          </p:cNvSpPr>
          <p:nvPr/>
        </p:nvSpPr>
        <p:spPr>
          <a:xfrm>
            <a:off x="442898" y="3733785"/>
            <a:ext cx="8558258" cy="228601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2000" b="1" dirty="0" smtClean="0">
                <a:latin typeface="+mn-ea"/>
              </a:rPr>
              <a:t>적용 대상 확대</a:t>
            </a:r>
            <a:r>
              <a:rPr lang="en-US" altLang="ko-KR" sz="2000" b="1" dirty="0" smtClean="0">
                <a:latin typeface="+mn-ea"/>
              </a:rPr>
              <a:t>: </a:t>
            </a:r>
            <a:r>
              <a:rPr lang="ko-KR" altLang="en-US" sz="2000" b="1" dirty="0" smtClean="0">
                <a:latin typeface="+mn-ea"/>
              </a:rPr>
              <a:t>공공기관과 민간기관에 대한 통합 적용</a:t>
            </a:r>
            <a:endParaRPr lang="en-US" altLang="ko-KR" sz="2000" b="1" dirty="0" smtClean="0">
              <a:latin typeface="+mn-ea"/>
            </a:endParaRP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2000" b="1" dirty="0" smtClean="0">
                <a:latin typeface="+mn-ea"/>
              </a:rPr>
              <a:t>	- </a:t>
            </a:r>
            <a:r>
              <a:rPr lang="ko-KR" altLang="en-US" sz="2000" b="1" dirty="0" smtClean="0">
                <a:latin typeface="+mn-ea"/>
              </a:rPr>
              <a:t>국회</a:t>
            </a:r>
            <a:r>
              <a:rPr lang="en-US" altLang="ko-KR" sz="2000" b="1" dirty="0" smtClean="0">
                <a:latin typeface="+mn-ea"/>
              </a:rPr>
              <a:t>·</a:t>
            </a:r>
            <a:r>
              <a:rPr lang="ko-KR" altLang="en-US" sz="2000" b="1" dirty="0" smtClean="0">
                <a:latin typeface="+mn-ea"/>
              </a:rPr>
              <a:t>법원</a:t>
            </a:r>
            <a:r>
              <a:rPr lang="en-US" altLang="ko-KR" sz="2000" b="1" dirty="0" smtClean="0">
                <a:latin typeface="+mn-ea"/>
              </a:rPr>
              <a:t>·</a:t>
            </a:r>
            <a:r>
              <a:rPr lang="ko-KR" altLang="en-US" sz="2000" b="1" dirty="0" smtClean="0">
                <a:latin typeface="+mn-ea"/>
              </a:rPr>
              <a:t>헌법재판소</a:t>
            </a:r>
            <a:r>
              <a:rPr lang="en-US" altLang="ko-KR" sz="2000" b="1" dirty="0" smtClean="0">
                <a:latin typeface="+mn-ea"/>
              </a:rPr>
              <a:t>·</a:t>
            </a:r>
            <a:r>
              <a:rPr lang="ko-KR" altLang="en-US" sz="2000" b="1" dirty="0" smtClean="0">
                <a:latin typeface="+mn-ea"/>
              </a:rPr>
              <a:t>중앙선거관리위원회 등 공공기관 대상 확대</a:t>
            </a:r>
            <a:endParaRPr lang="en-US" altLang="ko-KR" sz="2000" b="1" dirty="0" smtClean="0">
              <a:latin typeface="+mn-ea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2000" b="1" dirty="0" smtClean="0">
                <a:latin typeface="+mn-ea"/>
              </a:rPr>
              <a:t>   - </a:t>
            </a:r>
            <a:r>
              <a:rPr lang="ko-KR" altLang="en-US" sz="2000" b="1" dirty="0" smtClean="0">
                <a:latin typeface="+mn-ea"/>
              </a:rPr>
              <a:t>의료기관</a:t>
            </a:r>
            <a:r>
              <a:rPr lang="en-US" altLang="ko-KR" sz="2000" b="1" dirty="0" smtClean="0">
                <a:latin typeface="+mn-ea"/>
              </a:rPr>
              <a:t>, </a:t>
            </a:r>
            <a:r>
              <a:rPr lang="ko-KR" altLang="en-US" sz="2000" b="1" dirty="0" smtClean="0">
                <a:latin typeface="+mn-ea"/>
              </a:rPr>
              <a:t>협회</a:t>
            </a:r>
            <a:r>
              <a:rPr lang="en-US" altLang="ko-KR" sz="2000" b="1" dirty="0" smtClean="0">
                <a:latin typeface="+mn-ea"/>
              </a:rPr>
              <a:t>·</a:t>
            </a:r>
            <a:r>
              <a:rPr lang="ko-KR" altLang="en-US" sz="2000" b="1" dirty="0" smtClean="0">
                <a:latin typeface="+mn-ea"/>
              </a:rPr>
              <a:t>동창회 등 비영리단체 대상 확대</a:t>
            </a:r>
            <a:endParaRPr lang="en-US" altLang="ko-KR" sz="2000" b="1" dirty="0" smtClean="0">
              <a:latin typeface="+mn-ea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2000" b="1" dirty="0" smtClean="0">
                <a:latin typeface="+mn-ea"/>
              </a:rPr>
              <a:t>   - </a:t>
            </a:r>
            <a:r>
              <a:rPr lang="ko-KR" altLang="en-US" sz="2000" b="1" dirty="0" smtClean="0">
                <a:latin typeface="+mn-ea"/>
              </a:rPr>
              <a:t>온라인사업자에서 오프라인 사업자까지 대상 확대</a:t>
            </a:r>
            <a:endParaRPr lang="en-US" altLang="ko-KR" sz="2000" b="1" dirty="0" smtClean="0">
              <a:latin typeface="+mn-ea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2000" b="1" dirty="0" smtClean="0">
                <a:latin typeface="+mn-ea"/>
              </a:rPr>
              <a:t> </a:t>
            </a:r>
            <a:endParaRPr lang="ko-KR" altLang="en-US" sz="2000" b="1" dirty="0" smtClean="0">
              <a:latin typeface="+mn-ea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2000" b="1" spc="-100" dirty="0" smtClean="0">
                <a:latin typeface="+mn-ea"/>
              </a:rPr>
              <a:t>적용범위 확대</a:t>
            </a:r>
            <a:r>
              <a:rPr lang="en-US" altLang="ko-KR" sz="2000" b="1" spc="-100" dirty="0" smtClean="0">
                <a:latin typeface="+mn-ea"/>
              </a:rPr>
              <a:t>: </a:t>
            </a:r>
            <a:r>
              <a:rPr lang="ko-KR" altLang="en-US" sz="2000" b="1" spc="-100" dirty="0" smtClean="0">
                <a:latin typeface="+mn-ea"/>
              </a:rPr>
              <a:t>전자기록뿐 아니라 수기 기록 개인정보도 보호대상 확대</a:t>
            </a:r>
          </a:p>
        </p:txBody>
      </p:sp>
    </p:spTree>
    <p:extLst>
      <p:ext uri="{BB962C8B-B14F-4D97-AF65-F5344CB8AC3E}">
        <p14:creationId xmlns:p14="http://schemas.microsoft.com/office/powerpoint/2010/main" xmlns="" val="13016756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5"/>
          <p:cNvSpPr>
            <a:spLocks noChangeArrowheads="1"/>
          </p:cNvSpPr>
          <p:nvPr/>
        </p:nvSpPr>
        <p:spPr bwMode="auto">
          <a:xfrm>
            <a:off x="265113" y="1287445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2293" name="AutoShape 60"/>
          <p:cNvSpPr>
            <a:spLocks noChangeArrowheads="1"/>
          </p:cNvSpPr>
          <p:nvPr/>
        </p:nvSpPr>
        <p:spPr bwMode="auto">
          <a:xfrm>
            <a:off x="252413" y="1333482"/>
            <a:ext cx="8593137" cy="1611635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515937" y="928670"/>
            <a:ext cx="2255863" cy="504279"/>
            <a:chOff x="327025" y="1786415"/>
            <a:chExt cx="5465763" cy="323373"/>
          </a:xfrm>
        </p:grpSpPr>
        <p:sp>
          <p:nvSpPr>
            <p:cNvPr id="12299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1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7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1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301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법 시행 이전</a:t>
              </a:r>
              <a:endParaRPr kumimoji="0" lang="en-US" altLang="ko-KR" sz="2000" b="1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12295" name="Rectangle 5"/>
          <p:cNvSpPr txBox="1">
            <a:spLocks noChangeArrowheads="1"/>
          </p:cNvSpPr>
          <p:nvPr/>
        </p:nvSpPr>
        <p:spPr bwMode="auto">
          <a:xfrm>
            <a:off x="744537" y="1504957"/>
            <a:ext cx="8075935" cy="109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9pPr>
          </a:lstStyle>
          <a:p>
            <a:endParaRPr lang="ko-KR" altLang="en-US" sz="2000" dirty="0" smtClean="0"/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endParaRPr kumimoji="0" lang="ko-KR" altLang="en-US" sz="10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kumimoji="0" lang="ko-KR" altLang="en-US" sz="20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kumimoji="0" lang="en-US" altLang="ko-KR" sz="16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12297" name="Picture 62" descr="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4421119"/>
            <a:ext cx="233362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슬라이드 번호 개체 틀 1"/>
          <p:cNvSpPr txBox="1">
            <a:spLocks/>
          </p:cNvSpPr>
          <p:nvPr/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6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439738" y="260350"/>
            <a:ext cx="8229600" cy="576263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고유식별정보 처리 제한</a:t>
            </a:r>
            <a:endParaRPr kumimoji="1" lang="ko-KR" alt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HY헤드라인M" pitchFamily="18" charset="-127"/>
              <a:ea typeface="HY헤드라인M" pitchFamily="18" charset="-127"/>
              <a:cs typeface="+mj-cs"/>
            </a:endParaRP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264220" y="3519916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6" name="AutoShape 60"/>
          <p:cNvSpPr>
            <a:spLocks noChangeArrowheads="1"/>
          </p:cNvSpPr>
          <p:nvPr/>
        </p:nvSpPr>
        <p:spPr bwMode="auto">
          <a:xfrm>
            <a:off x="251520" y="3565953"/>
            <a:ext cx="8593137" cy="2434815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17" name="그룹 10"/>
          <p:cNvGrpSpPr>
            <a:grpSpLocks/>
          </p:cNvGrpSpPr>
          <p:nvPr/>
        </p:nvGrpSpPr>
        <p:grpSpPr bwMode="auto">
          <a:xfrm>
            <a:off x="515044" y="3161141"/>
            <a:ext cx="2255863" cy="504279"/>
            <a:chOff x="327025" y="1786415"/>
            <a:chExt cx="5465763" cy="323373"/>
          </a:xfrm>
        </p:grpSpPr>
        <p:sp>
          <p:nvSpPr>
            <p:cNvPr id="18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1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9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1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법 시행 이후</a:t>
              </a:r>
              <a:endParaRPr kumimoji="0" lang="en-US" altLang="ko-KR" sz="2000" b="1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내용 개체 틀 29"/>
          <p:cNvSpPr>
            <a:spLocks noGrp="1"/>
          </p:cNvSpPr>
          <p:nvPr>
            <p:ph idx="1"/>
          </p:nvPr>
        </p:nvSpPr>
        <p:spPr>
          <a:xfrm>
            <a:off x="457200" y="1519208"/>
            <a:ext cx="8229600" cy="1428760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sz="2800" b="1" dirty="0" smtClean="0"/>
              <a:t>주민등록번호 등 고유식별정보의 민간사용 사전적 제한 규정 없음</a:t>
            </a:r>
            <a:endParaRPr lang="en-US" altLang="ko-KR" sz="2800" b="1" dirty="0" smtClean="0"/>
          </a:p>
          <a:p>
            <a:endParaRPr lang="en-US" altLang="ko-KR" sz="2800" b="1" dirty="0" smtClean="0"/>
          </a:p>
          <a:p>
            <a:r>
              <a:rPr lang="ko-KR" altLang="en-US" sz="2800" b="1" dirty="0" smtClean="0"/>
              <a:t>인터넷상에서 주민등록번호 외의 회원가입 방법 제공 의무화</a:t>
            </a:r>
          </a:p>
          <a:p>
            <a:pPr>
              <a:buNone/>
            </a:pPr>
            <a:r>
              <a:rPr lang="en-US" altLang="ko-KR" sz="2800" b="1" dirty="0" smtClean="0"/>
              <a:t>	(</a:t>
            </a:r>
            <a:r>
              <a:rPr lang="ko-KR" altLang="en-US" sz="2800" b="1" dirty="0" smtClean="0"/>
              <a:t>정보통신사업자 한정</a:t>
            </a:r>
            <a:r>
              <a:rPr lang="en-US" altLang="ko-KR" sz="2800" b="1" dirty="0" smtClean="0"/>
              <a:t>)</a:t>
            </a:r>
            <a:endParaRPr lang="ko-KR" altLang="en-US" sz="2800" b="1" dirty="0" smtClean="0"/>
          </a:p>
          <a:p>
            <a:endParaRPr lang="ko-KR" altLang="en-US" b="1" dirty="0"/>
          </a:p>
        </p:txBody>
      </p:sp>
      <p:sp>
        <p:nvSpPr>
          <p:cNvPr id="31" name="내용 개체 틀 29"/>
          <p:cNvSpPr txBox="1">
            <a:spLocks/>
          </p:cNvSpPr>
          <p:nvPr/>
        </p:nvSpPr>
        <p:spPr>
          <a:xfrm>
            <a:off x="457200" y="3733785"/>
            <a:ext cx="8229600" cy="2500330"/>
          </a:xfrm>
          <a:prstGeom prst="rect">
            <a:avLst/>
          </a:prstGeom>
        </p:spPr>
        <p:txBody>
          <a:bodyPr vert="horz">
            <a:normAutofit fontScale="70000" lnSpcReduction="20000"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2800" b="1" dirty="0" smtClean="0"/>
              <a:t>원칙적 처리금지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2800" b="1" dirty="0" smtClean="0"/>
              <a:t>	- </a:t>
            </a:r>
            <a:r>
              <a:rPr lang="ko-KR" altLang="en-US" sz="2800" b="1" dirty="0" smtClean="0"/>
              <a:t>정보주체의 별도 동의</a:t>
            </a:r>
            <a:r>
              <a:rPr lang="en-US" altLang="ko-KR" sz="2800" b="1" dirty="0" smtClean="0"/>
              <a:t>, </a:t>
            </a:r>
            <a:r>
              <a:rPr lang="ko-KR" altLang="en-US" sz="2800" b="1" dirty="0" smtClean="0"/>
              <a:t>법령의 근거가 있는 경우 등 예외 허용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ko-KR" altLang="en-US" sz="2800" b="1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2800" b="1" dirty="0" smtClean="0"/>
              <a:t>인터넷상 주민등록번호 외 회원가입 방법 제공 의무화 대상 확대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2800" b="1" dirty="0" smtClean="0"/>
              <a:t>	(</a:t>
            </a:r>
            <a:r>
              <a:rPr lang="ko-KR" altLang="en-US" sz="2800" b="1" dirty="0" smtClean="0"/>
              <a:t>정보통신사업자 → 공공기관</a:t>
            </a:r>
            <a:r>
              <a:rPr lang="en-US" altLang="ko-KR" sz="2800" b="1" dirty="0" smtClean="0"/>
              <a:t>, </a:t>
            </a:r>
            <a:r>
              <a:rPr lang="ko-KR" altLang="en-US" sz="2800" b="1" dirty="0" smtClean="0"/>
              <a:t>일 </a:t>
            </a:r>
            <a:r>
              <a:rPr lang="en-US" altLang="ko-KR" sz="2800" b="1" dirty="0" smtClean="0"/>
              <a:t>1</a:t>
            </a:r>
            <a:r>
              <a:rPr lang="ko-KR" altLang="en-US" sz="2800" b="1" dirty="0" smtClean="0"/>
              <a:t>만명 이상 개인정보처리자</a:t>
            </a:r>
            <a:r>
              <a:rPr lang="en-US" altLang="ko-KR" sz="2800" b="1" dirty="0" smtClean="0"/>
              <a:t>)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en-US" altLang="ko-KR" sz="2800" b="1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2800" b="1" dirty="0" smtClean="0"/>
              <a:t>주민등록번호 등 고유식별정보 처리시 암호화 등 안전조치 확보의무 </a:t>
            </a:r>
          </a:p>
        </p:txBody>
      </p:sp>
    </p:spTree>
    <p:extLst>
      <p:ext uri="{BB962C8B-B14F-4D97-AF65-F5344CB8AC3E}">
        <p14:creationId xmlns:p14="http://schemas.microsoft.com/office/powerpoint/2010/main" xmlns="" val="13016756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5"/>
          <p:cNvSpPr>
            <a:spLocks noChangeArrowheads="1"/>
          </p:cNvSpPr>
          <p:nvPr/>
        </p:nvSpPr>
        <p:spPr bwMode="auto">
          <a:xfrm>
            <a:off x="265113" y="1287445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2293" name="AutoShape 60"/>
          <p:cNvSpPr>
            <a:spLocks noChangeArrowheads="1"/>
          </p:cNvSpPr>
          <p:nvPr/>
        </p:nvSpPr>
        <p:spPr bwMode="auto">
          <a:xfrm>
            <a:off x="252413" y="1333483"/>
            <a:ext cx="8593137" cy="1452576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515937" y="928670"/>
            <a:ext cx="2255863" cy="504279"/>
            <a:chOff x="327025" y="1786415"/>
            <a:chExt cx="5465763" cy="323373"/>
          </a:xfrm>
        </p:grpSpPr>
        <p:sp>
          <p:nvSpPr>
            <p:cNvPr id="12299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1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7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1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301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법 시행 이전</a:t>
              </a:r>
              <a:endParaRPr kumimoji="0" lang="en-US" altLang="ko-KR" sz="2000" b="1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12295" name="Rectangle 5"/>
          <p:cNvSpPr txBox="1">
            <a:spLocks noChangeArrowheads="1"/>
          </p:cNvSpPr>
          <p:nvPr/>
        </p:nvSpPr>
        <p:spPr bwMode="auto">
          <a:xfrm>
            <a:off x="744537" y="1504957"/>
            <a:ext cx="8075935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9pPr>
          </a:lstStyle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endParaRPr kumimoji="0" lang="ko-KR" altLang="en-US" sz="10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kumimoji="0" lang="ko-KR" altLang="en-US" sz="20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kumimoji="0" lang="en-US" altLang="ko-KR" sz="16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12297" name="Picture 62" descr="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4331788"/>
            <a:ext cx="233362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슬라이드 번호 개체 틀 1"/>
          <p:cNvSpPr txBox="1">
            <a:spLocks/>
          </p:cNvSpPr>
          <p:nvPr/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7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439738" y="260350"/>
            <a:ext cx="8229600" cy="576263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영상정보처리기기 규제</a:t>
            </a:r>
            <a:endParaRPr kumimoji="1" lang="ko-KR" alt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HY헤드라인M" pitchFamily="18" charset="-127"/>
              <a:ea typeface="HY헤드라인M" pitchFamily="18" charset="-127"/>
              <a:cs typeface="+mj-cs"/>
            </a:endParaRP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264220" y="3430585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6" name="AutoShape 60"/>
          <p:cNvSpPr>
            <a:spLocks noChangeArrowheads="1"/>
          </p:cNvSpPr>
          <p:nvPr/>
        </p:nvSpPr>
        <p:spPr bwMode="auto">
          <a:xfrm>
            <a:off x="251520" y="3476622"/>
            <a:ext cx="8593137" cy="2382410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3" name="그룹 10"/>
          <p:cNvGrpSpPr>
            <a:grpSpLocks/>
          </p:cNvGrpSpPr>
          <p:nvPr/>
        </p:nvGrpSpPr>
        <p:grpSpPr bwMode="auto">
          <a:xfrm>
            <a:off x="515044" y="3071810"/>
            <a:ext cx="2255863" cy="504279"/>
            <a:chOff x="327025" y="1786415"/>
            <a:chExt cx="5465763" cy="323373"/>
          </a:xfrm>
        </p:grpSpPr>
        <p:sp>
          <p:nvSpPr>
            <p:cNvPr id="18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1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9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1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법 시행 이후</a:t>
              </a:r>
              <a:endParaRPr kumimoji="0" lang="en-US" altLang="ko-KR" sz="2000" b="1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내용 개체 틀 28"/>
          <p:cNvSpPr>
            <a:spLocks noGrp="1"/>
          </p:cNvSpPr>
          <p:nvPr>
            <p:ph idx="1"/>
          </p:nvPr>
        </p:nvSpPr>
        <p:spPr>
          <a:xfrm>
            <a:off x="457200" y="1519207"/>
            <a:ext cx="8229600" cy="1500197"/>
          </a:xfrm>
        </p:spPr>
        <p:txBody>
          <a:bodyPr>
            <a:noAutofit/>
          </a:bodyPr>
          <a:lstStyle/>
          <a:p>
            <a:r>
              <a:rPr lang="ko-KR" altLang="en-US" sz="2000" b="1" dirty="0" smtClean="0"/>
              <a:t>공공기관 설치</a:t>
            </a:r>
            <a:r>
              <a:rPr lang="en-US" altLang="ko-KR" sz="2000" b="1" dirty="0" smtClean="0"/>
              <a:t>·</a:t>
            </a:r>
            <a:r>
              <a:rPr lang="ko-KR" altLang="en-US" sz="2000" b="1" dirty="0" smtClean="0"/>
              <a:t>운영 폐쇄회로텔레비전</a:t>
            </a:r>
            <a:r>
              <a:rPr lang="en-US" altLang="ko-KR" sz="2000" b="1" dirty="0" smtClean="0"/>
              <a:t>(CCTV)</a:t>
            </a:r>
            <a:endParaRPr lang="ko-KR" altLang="en-US" sz="2000" b="1" dirty="0" smtClean="0"/>
          </a:p>
          <a:p>
            <a:pPr>
              <a:buNone/>
            </a:pPr>
            <a:r>
              <a:rPr lang="en-US" altLang="ko-KR" sz="2000" b="1" dirty="0" smtClean="0"/>
              <a:t>	- </a:t>
            </a:r>
            <a:r>
              <a:rPr lang="ko-KR" altLang="en-US" sz="2000" b="1" dirty="0" smtClean="0"/>
              <a:t>범죄예방 및 교통단속 등 공익을 위하여 필요한 경우 </a:t>
            </a:r>
            <a:endParaRPr lang="en-US" altLang="ko-KR" sz="2000" b="1" dirty="0" smtClean="0"/>
          </a:p>
          <a:p>
            <a:pPr>
              <a:buNone/>
            </a:pPr>
            <a:r>
              <a:rPr lang="en-US" altLang="ko-KR" sz="2000" b="1" dirty="0" smtClean="0"/>
              <a:t>	- </a:t>
            </a:r>
            <a:r>
              <a:rPr lang="ko-KR" altLang="en-US" sz="2000" b="1" dirty="0" smtClean="0"/>
              <a:t>녹음기능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임의조작 금지</a:t>
            </a:r>
          </a:p>
        </p:txBody>
      </p:sp>
      <p:sp>
        <p:nvSpPr>
          <p:cNvPr id="30" name="내용 개체 틀 28"/>
          <p:cNvSpPr txBox="1">
            <a:spLocks/>
          </p:cNvSpPr>
          <p:nvPr/>
        </p:nvSpPr>
        <p:spPr>
          <a:xfrm>
            <a:off x="457200" y="3643314"/>
            <a:ext cx="8229600" cy="250033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2000" b="1" dirty="0" smtClean="0">
                <a:latin typeface="+mn-ea"/>
              </a:rPr>
              <a:t>공공기관에서 민간기관까지 확대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2000" b="1" dirty="0" smtClean="0">
                <a:latin typeface="+mn-ea"/>
              </a:rPr>
              <a:t>	- </a:t>
            </a:r>
            <a:r>
              <a:rPr lang="ko-KR" altLang="en-US" sz="2000" b="1" dirty="0" smtClean="0">
                <a:latin typeface="+mn-ea"/>
              </a:rPr>
              <a:t>법령</a:t>
            </a:r>
            <a:r>
              <a:rPr lang="en-US" altLang="ko-KR" sz="2000" b="1" dirty="0" smtClean="0">
                <a:latin typeface="+mn-ea"/>
              </a:rPr>
              <a:t>, </a:t>
            </a:r>
            <a:r>
              <a:rPr lang="ko-KR" altLang="en-US" sz="2000" b="1" dirty="0" smtClean="0">
                <a:latin typeface="+mn-ea"/>
              </a:rPr>
              <a:t>범죄예방</a:t>
            </a:r>
            <a:r>
              <a:rPr lang="en-US" altLang="ko-KR" sz="2000" b="1" dirty="0" smtClean="0">
                <a:latin typeface="+mn-ea"/>
              </a:rPr>
              <a:t>·</a:t>
            </a:r>
            <a:r>
              <a:rPr lang="ko-KR" altLang="en-US" sz="2000" b="1" dirty="0" smtClean="0">
                <a:latin typeface="+mn-ea"/>
              </a:rPr>
              <a:t>수사</a:t>
            </a:r>
            <a:r>
              <a:rPr lang="en-US" altLang="ko-KR" sz="2000" b="1" dirty="0" smtClean="0">
                <a:latin typeface="+mn-ea"/>
              </a:rPr>
              <a:t>, </a:t>
            </a:r>
            <a:r>
              <a:rPr lang="ko-KR" altLang="en-US" sz="2000" b="1" dirty="0" smtClean="0">
                <a:latin typeface="+mn-ea"/>
              </a:rPr>
              <a:t>시설안전 및 화재예방</a:t>
            </a:r>
            <a:r>
              <a:rPr lang="en-US" altLang="ko-KR" sz="2000" b="1" dirty="0" smtClean="0">
                <a:latin typeface="+mn-ea"/>
              </a:rPr>
              <a:t>, </a:t>
            </a:r>
            <a:r>
              <a:rPr lang="ko-KR" altLang="en-US" sz="2000" b="1" dirty="0" smtClean="0">
                <a:latin typeface="+mn-ea"/>
              </a:rPr>
              <a:t>교통단속 등</a:t>
            </a:r>
            <a:endParaRPr lang="en-US" altLang="ko-KR" sz="2000" b="1" dirty="0" smtClean="0">
              <a:latin typeface="+mn-ea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2000" b="1" dirty="0" smtClean="0">
                <a:latin typeface="+mn-ea"/>
              </a:rPr>
              <a:t>   - </a:t>
            </a:r>
            <a:r>
              <a:rPr lang="ko-KR" altLang="en-US" sz="2000" b="1" dirty="0" smtClean="0"/>
              <a:t>녹음기능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임의조작 금지</a:t>
            </a:r>
            <a:endParaRPr lang="en-US" altLang="ko-KR" sz="2000" b="1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endParaRPr lang="ko-KR" altLang="en-US" sz="1600" b="1" dirty="0" smtClean="0">
              <a:latin typeface="+mn-ea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2000" b="1" dirty="0" smtClean="0">
                <a:latin typeface="+mn-ea"/>
              </a:rPr>
              <a:t>규율대상 확대</a:t>
            </a:r>
            <a:endParaRPr lang="en-US" altLang="ko-KR" sz="2000" b="1" dirty="0" smtClean="0">
              <a:latin typeface="+mn-ea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2000" b="1" dirty="0" smtClean="0">
                <a:latin typeface="+mn-ea"/>
              </a:rPr>
              <a:t>   - </a:t>
            </a:r>
            <a:r>
              <a:rPr lang="ko-KR" altLang="en-US" sz="2000" b="1" dirty="0" smtClean="0">
                <a:latin typeface="+mn-ea"/>
              </a:rPr>
              <a:t>기존 ‘폐쇄회로텔레비전</a:t>
            </a:r>
            <a:r>
              <a:rPr lang="en-US" altLang="ko-KR" sz="2000" b="1" dirty="0" smtClean="0">
                <a:latin typeface="+mn-ea"/>
              </a:rPr>
              <a:t>(CCTV)’</a:t>
            </a:r>
            <a:r>
              <a:rPr lang="ko-KR" altLang="en-US" sz="2000" b="1" dirty="0" smtClean="0">
                <a:latin typeface="+mn-ea"/>
              </a:rPr>
              <a:t>에서 네트워크카메라 포함</a:t>
            </a:r>
          </a:p>
        </p:txBody>
      </p:sp>
    </p:spTree>
    <p:extLst>
      <p:ext uri="{BB962C8B-B14F-4D97-AF65-F5344CB8AC3E}">
        <p14:creationId xmlns:p14="http://schemas.microsoft.com/office/powerpoint/2010/main" xmlns="" val="13016756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5"/>
          <p:cNvSpPr>
            <a:spLocks noChangeArrowheads="1"/>
          </p:cNvSpPr>
          <p:nvPr/>
        </p:nvSpPr>
        <p:spPr bwMode="auto">
          <a:xfrm>
            <a:off x="265113" y="1411289"/>
            <a:ext cx="8582025" cy="937592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2293" name="AutoShape 60"/>
          <p:cNvSpPr>
            <a:spLocks noChangeArrowheads="1"/>
          </p:cNvSpPr>
          <p:nvPr/>
        </p:nvSpPr>
        <p:spPr bwMode="auto">
          <a:xfrm>
            <a:off x="252413" y="1457325"/>
            <a:ext cx="8593137" cy="891555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515937" y="1052513"/>
            <a:ext cx="2255863" cy="504279"/>
            <a:chOff x="327025" y="1786415"/>
            <a:chExt cx="5465763" cy="323373"/>
          </a:xfrm>
        </p:grpSpPr>
        <p:sp>
          <p:nvSpPr>
            <p:cNvPr id="12299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1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7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1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301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법 시행 이전</a:t>
              </a:r>
              <a:endParaRPr kumimoji="0" lang="en-US" altLang="ko-KR" sz="2000" b="1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12295" name="Rectangle 5"/>
          <p:cNvSpPr txBox="1">
            <a:spLocks noChangeArrowheads="1"/>
          </p:cNvSpPr>
          <p:nvPr/>
        </p:nvSpPr>
        <p:spPr bwMode="auto">
          <a:xfrm>
            <a:off x="744537" y="1628800"/>
            <a:ext cx="8075935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9pPr>
          </a:lstStyle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endParaRPr kumimoji="0" lang="ko-KR" altLang="en-US" sz="10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kumimoji="0" lang="ko-KR" altLang="en-US" sz="20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kumimoji="0" lang="en-US" altLang="ko-KR" sz="16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12297" name="Picture 62" descr="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3968898"/>
            <a:ext cx="233362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슬라이드 번호 개체 틀 1"/>
          <p:cNvSpPr txBox="1">
            <a:spLocks/>
          </p:cNvSpPr>
          <p:nvPr/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8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439738" y="260350"/>
            <a:ext cx="8229600" cy="576263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유출통지</a:t>
            </a:r>
            <a:r>
              <a:rPr kumimoji="1" lang="en-US" altLang="ko-KR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, </a:t>
            </a:r>
            <a:r>
              <a:rPr kumimoji="1" lang="ko-KR" alt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집단분쟁조정 및 단체소송</a:t>
            </a:r>
            <a:endParaRPr kumimoji="1" lang="ko-KR" alt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HY헤드라인M" pitchFamily="18" charset="-127"/>
              <a:ea typeface="HY헤드라인M" pitchFamily="18" charset="-127"/>
              <a:cs typeface="+mj-cs"/>
            </a:endParaRP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264220" y="3067695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6" name="AutoShape 60"/>
          <p:cNvSpPr>
            <a:spLocks noChangeArrowheads="1"/>
          </p:cNvSpPr>
          <p:nvPr/>
        </p:nvSpPr>
        <p:spPr bwMode="auto">
          <a:xfrm>
            <a:off x="251520" y="3113732"/>
            <a:ext cx="8593137" cy="2547516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3" name="그룹 10"/>
          <p:cNvGrpSpPr>
            <a:grpSpLocks/>
          </p:cNvGrpSpPr>
          <p:nvPr/>
        </p:nvGrpSpPr>
        <p:grpSpPr bwMode="auto">
          <a:xfrm>
            <a:off x="515044" y="2708920"/>
            <a:ext cx="2255863" cy="504279"/>
            <a:chOff x="327025" y="1786415"/>
            <a:chExt cx="5465763" cy="323373"/>
          </a:xfrm>
        </p:grpSpPr>
        <p:sp>
          <p:nvSpPr>
            <p:cNvPr id="18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1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9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1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법 시행 이후</a:t>
              </a:r>
              <a:endParaRPr kumimoji="0" lang="en-US" altLang="ko-KR" sz="2000" b="1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내용 개체 틀 28"/>
          <p:cNvSpPr>
            <a:spLocks noGrp="1"/>
          </p:cNvSpPr>
          <p:nvPr>
            <p:ph idx="1"/>
          </p:nvPr>
        </p:nvSpPr>
        <p:spPr>
          <a:xfrm>
            <a:off x="457200" y="1700200"/>
            <a:ext cx="8229600" cy="500066"/>
          </a:xfrm>
        </p:spPr>
        <p:txBody>
          <a:bodyPr>
            <a:normAutofit/>
          </a:bodyPr>
          <a:lstStyle/>
          <a:p>
            <a:r>
              <a:rPr lang="ko-KR" altLang="en-US" sz="2000" b="1" dirty="0" smtClean="0"/>
              <a:t>관련 제도 없음</a:t>
            </a:r>
            <a:endParaRPr lang="en-US" altLang="ko-KR" sz="2000" b="1" dirty="0" smtClean="0"/>
          </a:p>
          <a:p>
            <a:endParaRPr lang="ko-KR" altLang="en-US" sz="2000" b="1" dirty="0"/>
          </a:p>
        </p:txBody>
      </p:sp>
      <p:sp>
        <p:nvSpPr>
          <p:cNvPr id="30" name="내용 개체 틀 28"/>
          <p:cNvSpPr txBox="1">
            <a:spLocks/>
          </p:cNvSpPr>
          <p:nvPr/>
        </p:nvSpPr>
        <p:spPr>
          <a:xfrm>
            <a:off x="457200" y="3286124"/>
            <a:ext cx="8543956" cy="2286016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2400" b="1" dirty="0" smtClean="0">
                <a:latin typeface="+mn-ea"/>
              </a:rPr>
              <a:t>개인정보 유출사실 통지 의무화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ko-KR" altLang="en-US" sz="2400" b="1" dirty="0" smtClean="0">
              <a:latin typeface="+mn-ea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2400" b="1" dirty="0" smtClean="0">
                <a:latin typeface="+mn-ea"/>
              </a:rPr>
              <a:t>집단분쟁조정도입</a:t>
            </a:r>
            <a:r>
              <a:rPr lang="en-US" altLang="ko-KR" sz="2400" b="1" dirty="0" smtClean="0">
                <a:latin typeface="+mn-ea"/>
              </a:rPr>
              <a:t>(</a:t>
            </a:r>
            <a:r>
              <a:rPr lang="ko-KR" altLang="en-US" sz="2400" b="1" dirty="0" smtClean="0">
                <a:latin typeface="+mn-ea"/>
              </a:rPr>
              <a:t>재판상 화해 효력 부여</a:t>
            </a:r>
            <a:r>
              <a:rPr lang="en-US" altLang="ko-KR" sz="2400" b="1" dirty="0" smtClean="0">
                <a:latin typeface="+mn-ea"/>
              </a:rPr>
              <a:t>)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2400" b="1" dirty="0" smtClean="0">
                <a:latin typeface="+mn-ea"/>
              </a:rPr>
              <a:t>   - </a:t>
            </a:r>
            <a:r>
              <a:rPr lang="ko-KR" altLang="en-US" sz="2400" b="1" dirty="0" smtClean="0">
                <a:latin typeface="+mn-ea"/>
              </a:rPr>
              <a:t>개인정보 피해가 대부분 </a:t>
            </a:r>
            <a:r>
              <a:rPr lang="en-US" altLang="ko-KR" sz="2400" b="1" dirty="0" smtClean="0">
                <a:latin typeface="+mn-ea"/>
              </a:rPr>
              <a:t>·</a:t>
            </a:r>
            <a:r>
              <a:rPr lang="ko-KR" altLang="en-US" sz="2400" b="1" dirty="0" smtClean="0">
                <a:latin typeface="+mn-ea"/>
              </a:rPr>
              <a:t>소액 사건인 점 고려 </a:t>
            </a:r>
            <a:endParaRPr lang="en-US" altLang="ko-KR" sz="2400" b="1" dirty="0" smtClean="0">
              <a:latin typeface="+mn-ea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en-US" altLang="ko-KR" sz="2400" b="1" dirty="0" smtClean="0">
              <a:latin typeface="+mn-ea"/>
            </a:endParaRP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altLang="ko-KR" sz="2400" b="1" dirty="0" smtClean="0">
                <a:latin typeface="+mn-ea"/>
              </a:rPr>
              <a:t> </a:t>
            </a:r>
            <a:r>
              <a:rPr lang="ko-KR" altLang="en-US" sz="2400" b="1" dirty="0" smtClean="0">
                <a:latin typeface="+mn-ea"/>
              </a:rPr>
              <a:t>단체소송</a:t>
            </a:r>
            <a:r>
              <a:rPr lang="en-US" altLang="ko-KR" sz="2400" b="1" dirty="0" smtClean="0">
                <a:latin typeface="+mn-ea"/>
              </a:rPr>
              <a:t>(</a:t>
            </a:r>
            <a:r>
              <a:rPr lang="ko-KR" altLang="en-US" sz="2400" b="1" dirty="0" smtClean="0">
                <a:latin typeface="+mn-ea"/>
              </a:rPr>
              <a:t>권리침해 중지</a:t>
            </a:r>
            <a:r>
              <a:rPr lang="en-US" altLang="ko-KR" sz="2400" b="1" dirty="0" smtClean="0">
                <a:latin typeface="+mn-ea"/>
              </a:rPr>
              <a:t>) </a:t>
            </a:r>
            <a:r>
              <a:rPr lang="ko-KR" altLang="en-US" sz="2400" b="1" dirty="0" smtClean="0">
                <a:latin typeface="+mn-ea"/>
              </a:rPr>
              <a:t>도입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2400" b="1" dirty="0" smtClean="0">
                <a:latin typeface="+mn-ea"/>
              </a:rPr>
              <a:t>	- </a:t>
            </a:r>
            <a:r>
              <a:rPr lang="ko-KR" altLang="en-US" sz="2400" b="1" dirty="0" smtClean="0">
                <a:latin typeface="+mn-ea"/>
              </a:rPr>
              <a:t>재산피해 단체소송은 제외</a:t>
            </a:r>
          </a:p>
        </p:txBody>
      </p:sp>
    </p:spTree>
    <p:extLst>
      <p:ext uri="{BB962C8B-B14F-4D97-AF65-F5344CB8AC3E}">
        <p14:creationId xmlns:p14="http://schemas.microsoft.com/office/powerpoint/2010/main" xmlns="" val="13016756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5"/>
          <p:cNvSpPr>
            <a:spLocks noChangeArrowheads="1"/>
          </p:cNvSpPr>
          <p:nvPr/>
        </p:nvSpPr>
        <p:spPr bwMode="auto">
          <a:xfrm>
            <a:off x="265113" y="1287445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2293" name="AutoShape 60"/>
          <p:cNvSpPr>
            <a:spLocks noChangeArrowheads="1"/>
          </p:cNvSpPr>
          <p:nvPr/>
        </p:nvSpPr>
        <p:spPr bwMode="auto">
          <a:xfrm>
            <a:off x="252413" y="1333483"/>
            <a:ext cx="8593137" cy="1381138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515937" y="928670"/>
            <a:ext cx="3191967" cy="504279"/>
            <a:chOff x="327025" y="1786415"/>
            <a:chExt cx="5465763" cy="323373"/>
          </a:xfrm>
        </p:grpSpPr>
        <p:sp>
          <p:nvSpPr>
            <p:cNvPr id="12299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1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7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1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2301" name="Text Box 73"/>
            <p:cNvSpPr txBox="1">
              <a:spLocks noChangeArrowheads="1"/>
            </p:cNvSpPr>
            <p:nvPr/>
          </p:nvSpPr>
          <p:spPr bwMode="auto">
            <a:xfrm>
              <a:off x="369298" y="1840928"/>
              <a:ext cx="5396070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en-US" altLang="ko-KR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</a:t>
              </a:r>
              <a:r>
                <a:rPr kumimoji="0" lang="ko-KR" altLang="en-US" sz="2000" b="1" dirty="0" err="1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개정전</a:t>
              </a:r>
              <a:r>
                <a:rPr kumimoji="0" lang="en-US" altLang="ko-KR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)</a:t>
              </a: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 제</a:t>
              </a:r>
              <a:r>
                <a:rPr kumimoji="0" lang="en-US" altLang="ko-KR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24</a:t>
              </a: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조 제</a:t>
              </a:r>
              <a:r>
                <a:rPr kumimoji="0" lang="en-US" altLang="ko-KR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1</a:t>
              </a: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항</a:t>
              </a:r>
              <a:endParaRPr kumimoji="0" lang="en-US" altLang="ko-KR" sz="2000" b="1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pic>
        <p:nvPicPr>
          <p:cNvPr id="12297" name="Picture 62" descr="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4188912"/>
            <a:ext cx="233362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슬라이드 번호 개체 틀 1"/>
          <p:cNvSpPr txBox="1">
            <a:spLocks/>
          </p:cNvSpPr>
          <p:nvPr/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ko-KR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5pPr>
            <a:lvl6pPr marL="22860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6pPr>
            <a:lvl7pPr marL="27432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7pPr>
            <a:lvl8pPr marL="32004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8pPr>
            <a:lvl9pPr marL="3657600" algn="l" defTabSz="914400" rtl="0" eaLnBrk="1" latinLnBrk="1" hangingPunct="1">
              <a:defRPr kumimoji="1" kern="1200">
                <a:solidFill>
                  <a:schemeClr val="tx1"/>
                </a:solidFill>
                <a:latin typeface="굴림" charset="-127"/>
                <a:ea typeface="굴림" charset="-127"/>
                <a:cs typeface="+mn-cs"/>
              </a:defRPr>
            </a:lvl9pPr>
          </a:lstStyle>
          <a:p>
            <a:pPr algn="ctr">
              <a:defRPr/>
            </a:pPr>
            <a:fld id="{EC02AB7B-B58B-4312-A6CD-FC4879C5102F}" type="slidenum">
              <a:rPr lang="ko-KR" altLang="en-US" sz="1600" smtClean="0">
                <a:solidFill>
                  <a:prstClr val="black">
                    <a:tint val="75000"/>
                  </a:prstClr>
                </a:solidFill>
              </a:rPr>
              <a:pPr algn="ctr">
                <a:defRPr/>
              </a:pPr>
              <a:t>9</a:t>
            </a:fld>
            <a:endParaRPr lang="ko-KR" alt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제목 1"/>
          <p:cNvSpPr txBox="1">
            <a:spLocks/>
          </p:cNvSpPr>
          <p:nvPr/>
        </p:nvSpPr>
        <p:spPr>
          <a:xfrm>
            <a:off x="439738" y="260350"/>
            <a:ext cx="8229600" cy="576263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주민번호 수집 법정주의</a:t>
            </a:r>
            <a:r>
              <a:rPr kumimoji="1" lang="en-US" altLang="ko-KR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(</a:t>
            </a:r>
            <a:r>
              <a:rPr kumimoji="1" lang="ko-KR" alt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법 개정</a:t>
            </a:r>
            <a:r>
              <a:rPr kumimoji="1" lang="en-US" altLang="ko-KR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HY헤드라인M" pitchFamily="18" charset="-127"/>
                <a:ea typeface="HY헤드라인M" pitchFamily="18" charset="-127"/>
                <a:cs typeface="+mj-cs"/>
              </a:rPr>
              <a:t>)</a:t>
            </a:r>
            <a:endParaRPr kumimoji="1" lang="ko-KR" alt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HY헤드라인M" pitchFamily="18" charset="-127"/>
              <a:ea typeface="HY헤드라인M" pitchFamily="18" charset="-127"/>
              <a:cs typeface="+mj-cs"/>
            </a:endParaRP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264220" y="3287709"/>
            <a:ext cx="8582025" cy="1190625"/>
          </a:xfrm>
          <a:prstGeom prst="roundRect">
            <a:avLst>
              <a:gd name="adj" fmla="val 3829"/>
            </a:avLst>
          </a:prstGeom>
          <a:solidFill>
            <a:srgbClr val="3E7892"/>
          </a:solidFill>
          <a:ln w="3175" algn="ctr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sp>
        <p:nvSpPr>
          <p:cNvPr id="16" name="AutoShape 60"/>
          <p:cNvSpPr>
            <a:spLocks noChangeArrowheads="1"/>
          </p:cNvSpPr>
          <p:nvPr/>
        </p:nvSpPr>
        <p:spPr bwMode="auto">
          <a:xfrm>
            <a:off x="251520" y="3333746"/>
            <a:ext cx="8593137" cy="2738460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lin ang="5400000" scaled="1"/>
          </a:gradFill>
          <a:ln w="3175">
            <a:solidFill>
              <a:srgbClr val="3E7892"/>
            </a:solidFill>
            <a:round/>
            <a:headEnd/>
            <a:tailEnd/>
          </a:ln>
        </p:spPr>
        <p:txBody>
          <a:bodyPr wrap="none" anchor="ctr"/>
          <a:lstStyle/>
          <a:p>
            <a:pPr eaLnBrk="0" latinLnBrk="0" hangingPunct="0">
              <a:spcBef>
                <a:spcPct val="0"/>
              </a:spcBef>
            </a:pPr>
            <a:endParaRPr kumimoji="0" lang="ko-KR" altLang="en-US" sz="1800" b="0" dirty="0" smtClean="0">
              <a:solidFill>
                <a:srgbClr val="000000"/>
              </a:solidFill>
              <a:latin typeface="Arial" charset="0"/>
              <a:ea typeface="HY헤드라인M" pitchFamily="18" charset="-127"/>
            </a:endParaRPr>
          </a:p>
        </p:txBody>
      </p:sp>
      <p:grpSp>
        <p:nvGrpSpPr>
          <p:cNvPr id="3" name="그룹 10"/>
          <p:cNvGrpSpPr>
            <a:grpSpLocks/>
          </p:cNvGrpSpPr>
          <p:nvPr/>
        </p:nvGrpSpPr>
        <p:grpSpPr bwMode="auto">
          <a:xfrm>
            <a:off x="500034" y="2928934"/>
            <a:ext cx="3783935" cy="504279"/>
            <a:chOff x="305256" y="1786415"/>
            <a:chExt cx="5487532" cy="323373"/>
          </a:xfrm>
        </p:grpSpPr>
        <p:sp>
          <p:nvSpPr>
            <p:cNvPr id="18" name="AutoShape 62"/>
            <p:cNvSpPr>
              <a:spLocks noChangeArrowheads="1"/>
            </p:cNvSpPr>
            <p:nvPr/>
          </p:nvSpPr>
          <p:spPr bwMode="auto">
            <a:xfrm>
              <a:off x="327025" y="1786415"/>
              <a:ext cx="5465763" cy="323373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stretch>
                <a:fillRect/>
              </a:stretch>
            </a:blip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</a:pPr>
              <a:endParaRPr kumimoji="0" lang="ko-KR" altLang="en-US" sz="1800" b="1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9" name="AutoShape 63"/>
            <p:cNvSpPr>
              <a:spLocks noChangeArrowheads="1"/>
            </p:cNvSpPr>
            <p:nvPr/>
          </p:nvSpPr>
          <p:spPr bwMode="auto">
            <a:xfrm flipV="1">
              <a:off x="448131" y="1807863"/>
              <a:ext cx="5229263" cy="11796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>
                    <a:alpha val="0"/>
                  </a:schemeClr>
                </a:gs>
                <a:gs pos="100000">
                  <a:schemeClr val="bg1">
                    <a:gamma/>
                    <a:tint val="0"/>
                    <a:invGamma/>
                    <a:alpha val="52000"/>
                  </a:schemeClr>
                </a:gs>
              </a:gsLst>
              <a:lin ang="5400000" scaled="1"/>
            </a:gradFill>
            <a:ln w="1905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latinLnBrk="0" hangingPunct="0">
                <a:spcBef>
                  <a:spcPct val="0"/>
                </a:spcBef>
                <a:defRPr/>
              </a:pPr>
              <a:endParaRPr kumimoji="0" lang="ko-KR" altLang="en-US" sz="1800" b="1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" name="Text Box 73"/>
            <p:cNvSpPr txBox="1">
              <a:spLocks noChangeArrowheads="1"/>
            </p:cNvSpPr>
            <p:nvPr/>
          </p:nvSpPr>
          <p:spPr bwMode="auto">
            <a:xfrm>
              <a:off x="305256" y="1840928"/>
              <a:ext cx="5396070" cy="2565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HY헤드라인M" pitchFamily="18" charset="-127"/>
                </a:defRPr>
              </a:lvl9pPr>
            </a:lstStyle>
            <a:p>
              <a:pPr algn="ctr" eaLnBrk="0" latinLnBrk="0" hangingPunct="0">
                <a:spcBef>
                  <a:spcPct val="0"/>
                </a:spcBef>
              </a:pPr>
              <a:r>
                <a:rPr kumimoji="0" lang="en-US" altLang="ko-KR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(</a:t>
              </a:r>
              <a:r>
                <a:rPr kumimoji="0" lang="ko-KR" altLang="en-US" sz="2000" b="1" dirty="0" err="1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개정후</a:t>
              </a:r>
              <a:r>
                <a:rPr kumimoji="0" lang="en-US" altLang="ko-KR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)</a:t>
              </a: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 제</a:t>
              </a:r>
              <a:r>
                <a:rPr kumimoji="0" lang="en-US" altLang="ko-KR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24</a:t>
              </a: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조의</a:t>
              </a:r>
              <a:r>
                <a:rPr kumimoji="0" lang="en-US" altLang="ko-KR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2 </a:t>
              </a: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제</a:t>
              </a:r>
              <a:r>
                <a:rPr kumimoji="0" lang="en-US" altLang="ko-KR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1</a:t>
              </a:r>
              <a:r>
                <a:rPr kumimoji="0" lang="ko-KR" altLang="en-US" sz="2000" b="1" dirty="0" smtClean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항</a:t>
              </a:r>
              <a:endParaRPr kumimoji="0" lang="en-US" altLang="ko-KR" sz="2000" b="1" dirty="0" smtClean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sp>
        <p:nvSpPr>
          <p:cNvPr id="22" name="Rectangle 5"/>
          <p:cNvSpPr txBox="1">
            <a:spLocks noChangeArrowheads="1"/>
          </p:cNvSpPr>
          <p:nvPr/>
        </p:nvSpPr>
        <p:spPr bwMode="auto">
          <a:xfrm>
            <a:off x="755576" y="3577294"/>
            <a:ext cx="8280920" cy="109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HY헤드라인M" pitchFamily="18" charset="-127"/>
              </a:defRPr>
            </a:lvl9pPr>
          </a:lstStyle>
          <a:p>
            <a:endParaRPr lang="ko-KR" altLang="en-US" sz="2000" dirty="0" smtClean="0"/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endParaRPr kumimoji="0" lang="ko-KR" altLang="en-US" sz="10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algn="just" eaLnBrk="0" latinLnBrk="0" hangingPunct="0">
              <a:lnSpc>
                <a:spcPct val="150000"/>
              </a:lnSpc>
              <a:spcBef>
                <a:spcPct val="0"/>
              </a:spcBef>
            </a:pPr>
            <a:r>
              <a:rPr kumimoji="0" lang="ko-KR" altLang="en-US" sz="20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kumimoji="0" lang="en-US" altLang="ko-KR" sz="16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9943" y="6226679"/>
            <a:ext cx="144016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내용 개체 틀 29"/>
          <p:cNvSpPr>
            <a:spLocks noGrp="1"/>
          </p:cNvSpPr>
          <p:nvPr>
            <p:ph idx="1"/>
          </p:nvPr>
        </p:nvSpPr>
        <p:spPr>
          <a:xfrm>
            <a:off x="457200" y="1590646"/>
            <a:ext cx="8229600" cy="1214445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sz="2800" b="1" dirty="0" smtClean="0"/>
              <a:t>정보주체로부터 별도 동의를 받은 경우</a:t>
            </a:r>
            <a:endParaRPr lang="en-US" altLang="ko-KR" sz="2800" b="1" dirty="0" smtClean="0"/>
          </a:p>
          <a:p>
            <a:endParaRPr lang="en-US" altLang="ko-KR" sz="2800" b="1" dirty="0" smtClean="0"/>
          </a:p>
          <a:p>
            <a:r>
              <a:rPr lang="ko-KR" altLang="en-US" sz="2800" b="1" dirty="0" smtClean="0"/>
              <a:t>법령에서 구체적으로 주민등록번호 처리를 요구ㆍ허용한 경우</a:t>
            </a:r>
          </a:p>
          <a:p>
            <a:endParaRPr lang="ko-KR" altLang="en-US" b="1" dirty="0"/>
          </a:p>
        </p:txBody>
      </p:sp>
      <p:sp>
        <p:nvSpPr>
          <p:cNvPr id="31" name="내용 개체 틀 29"/>
          <p:cNvSpPr txBox="1">
            <a:spLocks/>
          </p:cNvSpPr>
          <p:nvPr/>
        </p:nvSpPr>
        <p:spPr>
          <a:xfrm>
            <a:off x="457200" y="3573016"/>
            <a:ext cx="8401080" cy="2499190"/>
          </a:xfrm>
          <a:prstGeom prst="rect">
            <a:avLst/>
          </a:prstGeom>
        </p:spPr>
        <p:txBody>
          <a:bodyPr vert="horz">
            <a:normAutofit fontScale="55000" lnSpcReduction="20000"/>
          </a:bodyPr>
          <a:lstStyle/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3200" b="1" dirty="0" smtClean="0"/>
              <a:t>법령</a:t>
            </a:r>
            <a:r>
              <a:rPr lang="en-US" altLang="ko-KR" sz="3200" b="1" dirty="0" smtClean="0"/>
              <a:t>(</a:t>
            </a:r>
            <a:r>
              <a:rPr lang="ko-KR" altLang="en-US" sz="3200" b="1" dirty="0" smtClean="0"/>
              <a:t>법률</a:t>
            </a:r>
            <a:r>
              <a:rPr lang="en-US" altLang="ko-KR" sz="3200" b="1" dirty="0" smtClean="0"/>
              <a:t>,</a:t>
            </a:r>
            <a:r>
              <a:rPr lang="ko-KR" altLang="en-US" sz="3200" b="1" dirty="0" smtClean="0"/>
              <a:t>시행령</a:t>
            </a:r>
            <a:r>
              <a:rPr lang="en-US" altLang="ko-KR" sz="3200" b="1" dirty="0" smtClean="0"/>
              <a:t>,</a:t>
            </a:r>
            <a:r>
              <a:rPr lang="ko-KR" altLang="en-US" sz="3200" b="1" dirty="0" smtClean="0"/>
              <a:t>시행규칙</a:t>
            </a:r>
            <a:r>
              <a:rPr lang="en-US" altLang="ko-KR" sz="3200" b="1" dirty="0" smtClean="0"/>
              <a:t>)</a:t>
            </a:r>
            <a:r>
              <a:rPr lang="ko-KR" altLang="en-US" sz="3200" b="1" dirty="0" smtClean="0"/>
              <a:t>에서 구체적으로 주민등록번호 처리를 요구ㆍ허용한 경우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ko-KR" altLang="en-US" sz="3200" b="1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3200" b="1" dirty="0" smtClean="0"/>
              <a:t>정보주체 또는 제</a:t>
            </a:r>
            <a:r>
              <a:rPr lang="en-US" altLang="ko-KR" sz="3200" b="1" dirty="0" smtClean="0"/>
              <a:t>3</a:t>
            </a:r>
            <a:r>
              <a:rPr lang="ko-KR" altLang="en-US" sz="3200" b="1" dirty="0" smtClean="0"/>
              <a:t>자의 급박한 생명</a:t>
            </a:r>
            <a:r>
              <a:rPr lang="en-US" altLang="ko-KR" sz="3200" b="1" dirty="0" smtClean="0"/>
              <a:t>, </a:t>
            </a:r>
            <a:r>
              <a:rPr lang="ko-KR" altLang="en-US" sz="3200" b="1" dirty="0" smtClean="0"/>
              <a:t>신체</a:t>
            </a:r>
            <a:r>
              <a:rPr lang="en-US" altLang="ko-KR" sz="3200" b="1" dirty="0" smtClean="0"/>
              <a:t>, </a:t>
            </a:r>
            <a:r>
              <a:rPr lang="ko-KR" altLang="en-US" sz="3200" b="1" dirty="0" smtClean="0"/>
              <a:t>재산ㆍ이익을 위해 명백히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ko-KR" sz="3200" b="1" dirty="0" smtClean="0"/>
              <a:t>	</a:t>
            </a:r>
            <a:r>
              <a:rPr lang="ko-KR" altLang="en-US" sz="3200" b="1" dirty="0" smtClean="0"/>
              <a:t>필요하다고 인정되는 경우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ko-KR" altLang="en-US" sz="3200" b="1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ko-KR" altLang="en-US" sz="3200" b="1" dirty="0" smtClean="0"/>
              <a:t>기타 이에 준하는 경우로서 안전행정부령으로 정하는 경우</a:t>
            </a:r>
            <a:endParaRPr lang="en-US" altLang="ko-KR" sz="3200" b="1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en-US" altLang="ko-KR" sz="2800" b="1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Blip>
                <a:blip r:embed="rId5"/>
              </a:buBlip>
            </a:pPr>
            <a:r>
              <a:rPr lang="ko-KR" altLang="en-US" sz="3200" b="1" spc="-100" dirty="0" smtClean="0">
                <a:solidFill>
                  <a:srgbClr val="0000FF"/>
                </a:solidFill>
              </a:rPr>
              <a:t>기 보유 주민번호 중 </a:t>
            </a:r>
            <a:r>
              <a:rPr lang="ko-KR" altLang="en-US" sz="3200" b="1" spc="-100" dirty="0" smtClean="0">
                <a:solidFill>
                  <a:srgbClr val="0000FF"/>
                </a:solidFill>
                <a:hlinkClick r:id="rId6" action="ppaction://hlinksldjump"/>
              </a:rPr>
              <a:t>법령상 근거</a:t>
            </a:r>
            <a:r>
              <a:rPr lang="ko-KR" altLang="en-US" sz="3200" b="1" spc="-100" dirty="0" smtClean="0">
                <a:solidFill>
                  <a:srgbClr val="0000FF"/>
                </a:solidFill>
              </a:rPr>
              <a:t>가 없는 경우 법 시행 후 </a:t>
            </a:r>
            <a:r>
              <a:rPr lang="en-US" altLang="ko-KR" sz="3200" b="1" spc="-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ko-KR" altLang="en-US" sz="3200" b="1" spc="-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년 이내 파기</a:t>
            </a:r>
            <a:r>
              <a:rPr lang="en-US" altLang="ko-KR" sz="3200" b="1" spc="-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(‘16.8.6)</a:t>
            </a:r>
            <a:endParaRPr lang="ko-KR" altLang="en-US" sz="3200" b="1" spc="-1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16756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5148</TotalTime>
  <Words>1696</Words>
  <Application>Microsoft Office PowerPoint</Application>
  <PresentationFormat>화면 슬라이드 쇼(4:3)</PresentationFormat>
  <Paragraphs>333</Paragraphs>
  <Slides>29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29</vt:i4>
      </vt:variant>
    </vt:vector>
  </HeadingPairs>
  <TitlesOfParts>
    <vt:vector size="31" baseType="lpstr">
      <vt:lpstr>광장</vt:lpstr>
      <vt:lpstr>1_광장</vt:lpstr>
      <vt:lpstr>의료기관의  개인정보 보호  </vt:lpstr>
      <vt:lpstr>목 차</vt:lpstr>
      <vt:lpstr>Ⅰ. 개인정보보호법  주요내용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Ⅱ. 진료신청 시 개인정보 처리기준</vt:lpstr>
      <vt:lpstr> 진료신청 시 개인정보 처리</vt:lpstr>
      <vt:lpstr> 진료신청 시 개인정보 처리</vt:lpstr>
      <vt:lpstr> 진료신청 시 개인정보 처리</vt:lpstr>
      <vt:lpstr> 진료신청 시 개인정보 처리</vt:lpstr>
      <vt:lpstr>Ⅲ. 개인정보 처리 단계별 조치기준</vt:lpstr>
      <vt:lpstr>슬라이드 19</vt:lpstr>
      <vt:lpstr>슬라이드 20</vt:lpstr>
      <vt:lpstr>개인정보의 수집·이용 (3)</vt:lpstr>
      <vt:lpstr>개인정보 보호 법령의 적용(1)</vt:lpstr>
      <vt:lpstr>개인정보 보호 법령의 적용(2)</vt:lpstr>
      <vt:lpstr>개인정보 보호 법령의 적용(3)</vt:lpstr>
      <vt:lpstr>Ⅳ. 의료기관 개인정보보호 사례</vt:lpstr>
      <vt:lpstr>슬라이드 26</vt:lpstr>
      <vt:lpstr>슬라이드 27</vt:lpstr>
      <vt:lpstr>슬라이드 28</vt:lpstr>
      <vt:lpstr>슬라이드 29</vt:lpstr>
    </vt:vector>
  </TitlesOfParts>
  <Company>WORK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복지분야 개인정보보호  실무교육</dc:title>
  <dc:creator>DESKTOP</dc:creator>
  <cp:lastModifiedBy>user</cp:lastModifiedBy>
  <cp:revision>407</cp:revision>
  <dcterms:created xsi:type="dcterms:W3CDTF">2013-12-06T06:16:01Z</dcterms:created>
  <dcterms:modified xsi:type="dcterms:W3CDTF">2015-01-23T04:35:28Z</dcterms:modified>
</cp:coreProperties>
</file>